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7" r:id="rId1"/>
  </p:sldMasterIdLst>
  <p:notesMasterIdLst>
    <p:notesMasterId r:id="rId22"/>
  </p:notesMasterIdLst>
  <p:handoutMasterIdLst>
    <p:handoutMasterId r:id="rId23"/>
  </p:handoutMasterIdLst>
  <p:sldIdLst>
    <p:sldId id="317" r:id="rId2"/>
    <p:sldId id="335" r:id="rId3"/>
    <p:sldId id="336" r:id="rId4"/>
    <p:sldId id="347" r:id="rId5"/>
    <p:sldId id="337" r:id="rId6"/>
    <p:sldId id="338" r:id="rId7"/>
    <p:sldId id="363" r:id="rId8"/>
    <p:sldId id="365" r:id="rId9"/>
    <p:sldId id="364" r:id="rId10"/>
    <p:sldId id="366" r:id="rId11"/>
    <p:sldId id="367" r:id="rId12"/>
    <p:sldId id="380" r:id="rId13"/>
    <p:sldId id="369" r:id="rId14"/>
    <p:sldId id="371" r:id="rId15"/>
    <p:sldId id="381" r:id="rId16"/>
    <p:sldId id="333" r:id="rId17"/>
    <p:sldId id="379" r:id="rId18"/>
    <p:sldId id="382" r:id="rId19"/>
    <p:sldId id="353" r:id="rId20"/>
    <p:sldId id="310" r:id="rId21"/>
  </p:sldIdLst>
  <p:sldSz cx="9144000" cy="6858000" type="screen4x3"/>
  <p:notesSz cx="6794500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3954" autoAdjust="0"/>
  </p:normalViewPr>
  <p:slideViewPr>
    <p:cSldViewPr>
      <p:cViewPr>
        <p:scale>
          <a:sx n="70" d="100"/>
          <a:sy n="70" d="100"/>
        </p:scale>
        <p:origin x="-2982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9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6FAEE-1C85-4175-B6E5-B169749B0BCB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9CCC6-BB22-486D-9CCD-7CCA4B298774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Анатомия и физиология человека</a:t>
          </a:r>
          <a:endParaRPr lang="ru-RU" b="1" dirty="0">
            <a:solidFill>
              <a:schemeClr val="tx1"/>
            </a:solidFill>
          </a:endParaRPr>
        </a:p>
      </dgm:t>
    </dgm:pt>
    <dgm:pt modelId="{2E60026A-C158-4EFA-B375-A747E696BEB7}" type="parTrans" cxnId="{B94D6E97-20F1-4FB9-9EC9-2789B156285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EDA40F-F0B2-498A-B6DD-A4D440D74365}" type="sibTrans" cxnId="{B94D6E97-20F1-4FB9-9EC9-2789B156285A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1C49AB00-A6E0-42B5-9406-8B06347A4AE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Основы патологии</a:t>
          </a:r>
          <a:endParaRPr lang="ru-RU" b="1" dirty="0">
            <a:solidFill>
              <a:schemeClr val="tx1"/>
            </a:solidFill>
          </a:endParaRPr>
        </a:p>
      </dgm:t>
    </dgm:pt>
    <dgm:pt modelId="{CE5890AA-4A4D-47F7-BC6C-63D99977E6D7}" type="parTrans" cxnId="{27948FEB-4ADC-4922-9068-09044F4067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4FF6C52-F33E-4B00-904C-36C3F32A7E11}" type="sibTrans" cxnId="{27948FEB-4ADC-4922-9068-09044F4067AE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F642C83C-00CC-487A-BEFE-0BC52321B51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Гигиена и экология человека </a:t>
          </a:r>
          <a:endParaRPr lang="ru-RU" b="1" dirty="0">
            <a:solidFill>
              <a:schemeClr val="tx1"/>
            </a:solidFill>
          </a:endParaRPr>
        </a:p>
      </dgm:t>
    </dgm:pt>
    <dgm:pt modelId="{210AF2DD-3302-4D04-B2E8-C87B048A0556}" type="parTrans" cxnId="{B2CC75FD-2EA8-4575-8EC5-BB1342541F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1AB646E-359D-4368-B63A-704AA0E12F91}" type="sibTrans" cxnId="{B2CC75FD-2EA8-4575-8EC5-BB1342541F70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F622119F-A8B2-4E94-B799-2B221B7985D9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Основы микробиологии и иммунологии</a:t>
          </a:r>
          <a:endParaRPr lang="ru-RU" b="1" dirty="0">
            <a:solidFill>
              <a:schemeClr val="tx1"/>
            </a:solidFill>
          </a:endParaRPr>
        </a:p>
      </dgm:t>
    </dgm:pt>
    <dgm:pt modelId="{1E1C0A66-3680-4BC4-B4BD-A8400276C70F}" type="parTrans" cxnId="{DFF39462-2C07-48D7-B979-2EF089513A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C6F1013-8310-4436-9A0B-D08F1D17C7C8}" type="sibTrans" cxnId="{DFF39462-2C07-48D7-B979-2EF089513A7C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FB29C6B2-1FF4-4B0C-A4D2-EED1D3260AB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Безопасность жизнедеятельности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73924AF4-3EEA-4E2C-A218-C4957BA281C1}" type="parTrans" cxnId="{CCFB8249-E22F-40C6-B2D2-52907AD41FC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1DCE7D-C2A0-493F-A90F-B1F7E37EBE30}" type="sibTrans" cxnId="{CCFB8249-E22F-40C6-B2D2-52907AD41FCC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C700C6DA-CE0A-4127-BAC1-1531DBFF2AB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Психология общения</a:t>
          </a:r>
          <a:endParaRPr lang="ru-RU" b="1" dirty="0">
            <a:solidFill>
              <a:schemeClr val="tx1"/>
            </a:solidFill>
          </a:endParaRPr>
        </a:p>
      </dgm:t>
    </dgm:pt>
    <dgm:pt modelId="{5918C132-8024-4E16-98B3-1DA3815DB1CC}" type="parTrans" cxnId="{568318F0-828E-4BB2-9184-2856F93B23F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52CF779-F381-4E65-819F-F3B7F9EFA3D8}" type="sibTrans" cxnId="{568318F0-828E-4BB2-9184-2856F93B23F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17E1C2-28C2-4684-8548-3EB15E3A4A2D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Ботаника </a:t>
          </a:r>
        </a:p>
      </dgm:t>
    </dgm:pt>
    <dgm:pt modelId="{2C832F2A-04D6-4D1C-B32D-5AC80C9C9B93}" type="parTrans" cxnId="{ACC3E98C-7C6B-4001-AE08-598FE4443B4D}">
      <dgm:prSet/>
      <dgm:spPr/>
      <dgm:t>
        <a:bodyPr/>
        <a:lstStyle/>
        <a:p>
          <a:endParaRPr lang="ru-RU"/>
        </a:p>
      </dgm:t>
    </dgm:pt>
    <dgm:pt modelId="{6DA3733A-4C11-42D9-AEB4-51837933D0C3}" type="sibTrans" cxnId="{ACC3E98C-7C6B-4001-AE08-598FE4443B4D}">
      <dgm:prSet/>
      <dgm:spPr/>
      <dgm:t>
        <a:bodyPr/>
        <a:lstStyle/>
        <a:p>
          <a:endParaRPr lang="ru-RU"/>
        </a:p>
      </dgm:t>
    </dgm:pt>
    <dgm:pt modelId="{641596D0-CFA2-49ED-BA5E-374C815EA60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ХИМИИ: </a:t>
          </a:r>
        </a:p>
        <a:p>
          <a:pPr rtl="0"/>
          <a:r>
            <a:rPr lang="ru-RU" b="1" dirty="0" smtClean="0">
              <a:solidFill>
                <a:schemeClr val="tx1"/>
              </a:solidFill>
            </a:rPr>
            <a:t>общая и неорганическая, органическая, аналитическая</a:t>
          </a:r>
        </a:p>
      </dgm:t>
    </dgm:pt>
    <dgm:pt modelId="{26D2EB8B-23F3-484E-8D54-4BC2357D0918}" type="parTrans" cxnId="{CB79D44E-0BFF-4A7C-93C5-97C4B4A9BBA7}">
      <dgm:prSet/>
      <dgm:spPr/>
      <dgm:t>
        <a:bodyPr/>
        <a:lstStyle/>
        <a:p>
          <a:endParaRPr lang="ru-RU"/>
        </a:p>
      </dgm:t>
    </dgm:pt>
    <dgm:pt modelId="{57C7DBFA-E117-4252-8A34-63B3CA3FB5B9}" type="sibTrans" cxnId="{CB79D44E-0BFF-4A7C-93C5-97C4B4A9BBA7}">
      <dgm:prSet/>
      <dgm:spPr/>
      <dgm:t>
        <a:bodyPr/>
        <a:lstStyle/>
        <a:p>
          <a:endParaRPr lang="ru-RU"/>
        </a:p>
      </dgm:t>
    </dgm:pt>
    <dgm:pt modelId="{60E46EFE-35D8-4C21-B25F-8F1BCDADF359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Основы латинского языка с медицинской терминологией</a:t>
          </a:r>
          <a:endParaRPr lang="ru-RU" b="1" dirty="0">
            <a:solidFill>
              <a:schemeClr val="tx1"/>
            </a:solidFill>
          </a:endParaRPr>
        </a:p>
      </dgm:t>
    </dgm:pt>
    <dgm:pt modelId="{C0BF0058-B3AB-48F2-8032-AA841FE12A5E}" type="parTrans" cxnId="{B0149C0B-1DBA-4742-AEBA-D178C5A900C7}">
      <dgm:prSet/>
      <dgm:spPr/>
      <dgm:t>
        <a:bodyPr/>
        <a:lstStyle/>
        <a:p>
          <a:endParaRPr lang="ru-RU"/>
        </a:p>
      </dgm:t>
    </dgm:pt>
    <dgm:pt modelId="{9CA878BC-A203-4861-BBF8-D5470B245D4B}" type="sibTrans" cxnId="{B0149C0B-1DBA-4742-AEBA-D178C5A900C7}">
      <dgm:prSet/>
      <dgm:spPr/>
      <dgm:t>
        <a:bodyPr/>
        <a:lstStyle/>
        <a:p>
          <a:endParaRPr lang="ru-RU"/>
        </a:p>
      </dgm:t>
    </dgm:pt>
    <dgm:pt modelId="{3D796813-3B2A-47EB-927B-2A042AA6CCA5}" type="pres">
      <dgm:prSet presAssocID="{D8F6FAEE-1C85-4175-B6E5-B169749B0BC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83B1431-3D7E-49C3-A380-A1D0B0D6D46F}" type="pres">
      <dgm:prSet presAssocID="{60E46EFE-35D8-4C21-B25F-8F1BCDADF359}" presName="compNode" presStyleCnt="0"/>
      <dgm:spPr/>
    </dgm:pt>
    <dgm:pt modelId="{5962673B-1BA7-4CD9-B9E9-85E187E471AC}" type="pres">
      <dgm:prSet presAssocID="{60E46EFE-35D8-4C21-B25F-8F1BCDADF359}" presName="dummyConnPt" presStyleCnt="0"/>
      <dgm:spPr/>
    </dgm:pt>
    <dgm:pt modelId="{D4DB61EB-9E98-48CB-A2D4-CEA6F9F09B09}" type="pres">
      <dgm:prSet presAssocID="{60E46EFE-35D8-4C21-B25F-8F1BCDADF359}" presName="node" presStyleLbl="node1" presStyleIdx="0" presStyleCnt="9" custScaleX="151586" custScaleY="10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C5A57-A5FD-431E-9B08-B149273A414A}" type="pres">
      <dgm:prSet presAssocID="{9CA878BC-A203-4861-BBF8-D5470B245D4B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9C7DA91-539A-4765-868E-FF8DD4CB1398}" type="pres">
      <dgm:prSet presAssocID="{11C9CCC6-BB22-486D-9CCD-7CCA4B298774}" presName="compNode" presStyleCnt="0"/>
      <dgm:spPr/>
      <dgm:t>
        <a:bodyPr/>
        <a:lstStyle/>
        <a:p>
          <a:endParaRPr lang="ru-RU"/>
        </a:p>
      </dgm:t>
    </dgm:pt>
    <dgm:pt modelId="{31BBCF7F-5F48-41E1-91F3-6E45B6F01D80}" type="pres">
      <dgm:prSet presAssocID="{11C9CCC6-BB22-486D-9CCD-7CCA4B298774}" presName="dummyConnPt" presStyleCnt="0"/>
      <dgm:spPr/>
      <dgm:t>
        <a:bodyPr/>
        <a:lstStyle/>
        <a:p>
          <a:endParaRPr lang="ru-RU"/>
        </a:p>
      </dgm:t>
    </dgm:pt>
    <dgm:pt modelId="{754BDEDB-95A4-4F33-BF61-F04CC313C156}" type="pres">
      <dgm:prSet presAssocID="{11C9CCC6-BB22-486D-9CCD-7CCA4B29877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5A79C-C4AC-4EFC-91A7-AA437C360F29}" type="pres">
      <dgm:prSet presAssocID="{1CEDA40F-F0B2-498A-B6DD-A4D440D74365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4A6DD3E-D0C5-47A4-AA32-2044A147B80C}" type="pres">
      <dgm:prSet presAssocID="{1C49AB00-A6E0-42B5-9406-8B06347A4AE6}" presName="compNode" presStyleCnt="0"/>
      <dgm:spPr/>
      <dgm:t>
        <a:bodyPr/>
        <a:lstStyle/>
        <a:p>
          <a:endParaRPr lang="ru-RU"/>
        </a:p>
      </dgm:t>
    </dgm:pt>
    <dgm:pt modelId="{9F5C9CEF-39D4-40F6-B84A-03E19AEE1D04}" type="pres">
      <dgm:prSet presAssocID="{1C49AB00-A6E0-42B5-9406-8B06347A4AE6}" presName="dummyConnPt" presStyleCnt="0"/>
      <dgm:spPr/>
      <dgm:t>
        <a:bodyPr/>
        <a:lstStyle/>
        <a:p>
          <a:endParaRPr lang="ru-RU"/>
        </a:p>
      </dgm:t>
    </dgm:pt>
    <dgm:pt modelId="{EC39DD7B-70E4-454A-B5D1-50EEEB0C786D}" type="pres">
      <dgm:prSet presAssocID="{1C49AB00-A6E0-42B5-9406-8B06347A4AE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AAAC1-4A4F-4978-AC3E-B97A64395309}" type="pres">
      <dgm:prSet presAssocID="{94FF6C52-F33E-4B00-904C-36C3F32A7E11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49224AB-671C-4130-8213-54880DE881E1}" type="pres">
      <dgm:prSet presAssocID="{F642C83C-00CC-487A-BEFE-0BC52321B510}" presName="compNode" presStyleCnt="0"/>
      <dgm:spPr/>
      <dgm:t>
        <a:bodyPr/>
        <a:lstStyle/>
        <a:p>
          <a:endParaRPr lang="ru-RU"/>
        </a:p>
      </dgm:t>
    </dgm:pt>
    <dgm:pt modelId="{ECF90846-4FD5-4A41-B2B7-7BAD8491D4FC}" type="pres">
      <dgm:prSet presAssocID="{F642C83C-00CC-487A-BEFE-0BC52321B510}" presName="dummyConnPt" presStyleCnt="0"/>
      <dgm:spPr/>
      <dgm:t>
        <a:bodyPr/>
        <a:lstStyle/>
        <a:p>
          <a:endParaRPr lang="ru-RU"/>
        </a:p>
      </dgm:t>
    </dgm:pt>
    <dgm:pt modelId="{8151FF0C-06BA-4B7B-AF18-5A309FC7A9EC}" type="pres">
      <dgm:prSet presAssocID="{F642C83C-00CC-487A-BEFE-0BC52321B5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2B4F0-4A77-455C-A3FC-88ED529E5DF4}" type="pres">
      <dgm:prSet presAssocID="{91AB646E-359D-4368-B63A-704AA0E12F9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5A9EEE6-DED0-4723-B059-F08F096D574C}" type="pres">
      <dgm:prSet presAssocID="{F622119F-A8B2-4E94-B799-2B221B7985D9}" presName="compNode" presStyleCnt="0"/>
      <dgm:spPr/>
      <dgm:t>
        <a:bodyPr/>
        <a:lstStyle/>
        <a:p>
          <a:endParaRPr lang="ru-RU"/>
        </a:p>
      </dgm:t>
    </dgm:pt>
    <dgm:pt modelId="{6EEAB6BB-5DCD-4A1D-997D-8F96C99F2FA1}" type="pres">
      <dgm:prSet presAssocID="{F622119F-A8B2-4E94-B799-2B221B7985D9}" presName="dummyConnPt" presStyleCnt="0"/>
      <dgm:spPr/>
      <dgm:t>
        <a:bodyPr/>
        <a:lstStyle/>
        <a:p>
          <a:endParaRPr lang="ru-RU"/>
        </a:p>
      </dgm:t>
    </dgm:pt>
    <dgm:pt modelId="{86C47985-9D93-4EE4-8FD2-0D58E7527026}" type="pres">
      <dgm:prSet presAssocID="{F622119F-A8B2-4E94-B799-2B221B7985D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2847D-D666-4B79-92D7-9B656D5D2C11}" type="pres">
      <dgm:prSet presAssocID="{0C6F1013-8310-4436-9A0B-D08F1D17C7C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B0F0F5FE-5E1F-43D3-8304-E9117B4792A1}" type="pres">
      <dgm:prSet presAssocID="{FB29C6B2-1FF4-4B0C-A4D2-EED1D3260ABD}" presName="compNode" presStyleCnt="0"/>
      <dgm:spPr/>
      <dgm:t>
        <a:bodyPr/>
        <a:lstStyle/>
        <a:p>
          <a:endParaRPr lang="ru-RU"/>
        </a:p>
      </dgm:t>
    </dgm:pt>
    <dgm:pt modelId="{C196667D-F92B-4673-8DE7-E3EB48A2638E}" type="pres">
      <dgm:prSet presAssocID="{FB29C6B2-1FF4-4B0C-A4D2-EED1D3260ABD}" presName="dummyConnPt" presStyleCnt="0"/>
      <dgm:spPr/>
      <dgm:t>
        <a:bodyPr/>
        <a:lstStyle/>
        <a:p>
          <a:endParaRPr lang="ru-RU"/>
        </a:p>
      </dgm:t>
    </dgm:pt>
    <dgm:pt modelId="{7B459BA1-F3C7-4405-A9FE-7262CEE52B3E}" type="pres">
      <dgm:prSet presAssocID="{FB29C6B2-1FF4-4B0C-A4D2-EED1D3260ABD}" presName="node" presStyleLbl="node1" presStyleIdx="5" presStyleCnt="9" custLinFactNeighborX="222" custLinFactNeighborY="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48237-02DB-4D90-BDF1-9CDC5005DD26}" type="pres">
      <dgm:prSet presAssocID="{A21DCE7D-C2A0-493F-A90F-B1F7E37EBE3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DF26CF51-A27C-45BB-98B1-288C167463D8}" type="pres">
      <dgm:prSet presAssocID="{C700C6DA-CE0A-4127-BAC1-1531DBFF2ABE}" presName="compNode" presStyleCnt="0"/>
      <dgm:spPr/>
      <dgm:t>
        <a:bodyPr/>
        <a:lstStyle/>
        <a:p>
          <a:endParaRPr lang="ru-RU"/>
        </a:p>
      </dgm:t>
    </dgm:pt>
    <dgm:pt modelId="{901454DC-43E3-441B-896E-333B7B741A4B}" type="pres">
      <dgm:prSet presAssocID="{C700C6DA-CE0A-4127-BAC1-1531DBFF2ABE}" presName="dummyConnPt" presStyleCnt="0"/>
      <dgm:spPr/>
      <dgm:t>
        <a:bodyPr/>
        <a:lstStyle/>
        <a:p>
          <a:endParaRPr lang="ru-RU"/>
        </a:p>
      </dgm:t>
    </dgm:pt>
    <dgm:pt modelId="{C8AE2B60-85FA-4C3E-9C71-065A5AC54ABB}" type="pres">
      <dgm:prSet presAssocID="{C700C6DA-CE0A-4127-BAC1-1531DBFF2A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8E651-D3A0-4911-A7F5-8148C8BCB3FE}" type="pres">
      <dgm:prSet presAssocID="{E52CF779-F381-4E65-819F-F3B7F9EFA3D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B8603982-941F-4FDC-BD99-BA08B5BD2785}" type="pres">
      <dgm:prSet presAssocID="{2917E1C2-28C2-4684-8548-3EB15E3A4A2D}" presName="compNode" presStyleCnt="0"/>
      <dgm:spPr/>
    </dgm:pt>
    <dgm:pt modelId="{72AF3255-1F87-485C-B757-EAC1EF011DA1}" type="pres">
      <dgm:prSet presAssocID="{2917E1C2-28C2-4684-8548-3EB15E3A4A2D}" presName="dummyConnPt" presStyleCnt="0"/>
      <dgm:spPr/>
    </dgm:pt>
    <dgm:pt modelId="{FC3AA939-E179-4338-B1C7-E735CF8FF272}" type="pres">
      <dgm:prSet presAssocID="{2917E1C2-28C2-4684-8548-3EB15E3A4A2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A8DB7-B588-48F8-8AED-4DE1F181039D}" type="pres">
      <dgm:prSet presAssocID="{6DA3733A-4C11-42D9-AEB4-51837933D0C3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7FB1BFE9-253D-40AB-9939-DC18FD071700}" type="pres">
      <dgm:prSet presAssocID="{641596D0-CFA2-49ED-BA5E-374C815EA607}" presName="compNode" presStyleCnt="0"/>
      <dgm:spPr/>
    </dgm:pt>
    <dgm:pt modelId="{16637DDE-65AF-45C0-B276-58C380C09619}" type="pres">
      <dgm:prSet presAssocID="{641596D0-CFA2-49ED-BA5E-374C815EA607}" presName="dummyConnPt" presStyleCnt="0"/>
      <dgm:spPr/>
    </dgm:pt>
    <dgm:pt modelId="{63AD89AB-F9A9-488D-BA0A-CB769C0455F6}" type="pres">
      <dgm:prSet presAssocID="{641596D0-CFA2-49ED-BA5E-374C815EA607}" presName="node" presStyleLbl="node1" presStyleIdx="8" presStyleCnt="9" custScaleX="153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C75FD-2EA8-4575-8EC5-BB1342541F70}" srcId="{D8F6FAEE-1C85-4175-B6E5-B169749B0BCB}" destId="{F642C83C-00CC-487A-BEFE-0BC52321B510}" srcOrd="3" destOrd="0" parTransId="{210AF2DD-3302-4D04-B2E8-C87B048A0556}" sibTransId="{91AB646E-359D-4368-B63A-704AA0E12F91}"/>
    <dgm:cxn modelId="{CCFB8249-E22F-40C6-B2D2-52907AD41FCC}" srcId="{D8F6FAEE-1C85-4175-B6E5-B169749B0BCB}" destId="{FB29C6B2-1FF4-4B0C-A4D2-EED1D3260ABD}" srcOrd="5" destOrd="0" parTransId="{73924AF4-3EEA-4E2C-A218-C4957BA281C1}" sibTransId="{A21DCE7D-C2A0-493F-A90F-B1F7E37EBE30}"/>
    <dgm:cxn modelId="{FDE1C0C7-3720-43A6-97C4-56FAEA1B6D7B}" type="presOf" srcId="{A21DCE7D-C2A0-493F-A90F-B1F7E37EBE30}" destId="{01148237-02DB-4D90-BDF1-9CDC5005DD26}" srcOrd="0" destOrd="0" presId="urn:microsoft.com/office/officeart/2005/8/layout/bProcess4"/>
    <dgm:cxn modelId="{BAC20163-B3F1-4EE3-87C4-1C6FFB61A721}" type="presOf" srcId="{F642C83C-00CC-487A-BEFE-0BC52321B510}" destId="{8151FF0C-06BA-4B7B-AF18-5A309FC7A9EC}" srcOrd="0" destOrd="0" presId="urn:microsoft.com/office/officeart/2005/8/layout/bProcess4"/>
    <dgm:cxn modelId="{CD7E3ED5-CCF6-4BE2-AB02-AA8F7BEC768C}" type="presOf" srcId="{F622119F-A8B2-4E94-B799-2B221B7985D9}" destId="{86C47985-9D93-4EE4-8FD2-0D58E7527026}" srcOrd="0" destOrd="0" presId="urn:microsoft.com/office/officeart/2005/8/layout/bProcess4"/>
    <dgm:cxn modelId="{43E2CED8-D93B-491D-9B29-88F0DB101247}" type="presOf" srcId="{94FF6C52-F33E-4B00-904C-36C3F32A7E11}" destId="{177AAAC1-4A4F-4978-AC3E-B97A64395309}" srcOrd="0" destOrd="0" presId="urn:microsoft.com/office/officeart/2005/8/layout/bProcess4"/>
    <dgm:cxn modelId="{57F29C5E-C725-491E-A7C1-D7E3C0106956}" type="presOf" srcId="{2917E1C2-28C2-4684-8548-3EB15E3A4A2D}" destId="{FC3AA939-E179-4338-B1C7-E735CF8FF272}" srcOrd="0" destOrd="0" presId="urn:microsoft.com/office/officeart/2005/8/layout/bProcess4"/>
    <dgm:cxn modelId="{75ABB0F8-AB04-4723-92F0-63889B55BDD1}" type="presOf" srcId="{9CA878BC-A203-4861-BBF8-D5470B245D4B}" destId="{F09C5A57-A5FD-431E-9B08-B149273A414A}" srcOrd="0" destOrd="0" presId="urn:microsoft.com/office/officeart/2005/8/layout/bProcess4"/>
    <dgm:cxn modelId="{568318F0-828E-4BB2-9184-2856F93B23FC}" srcId="{D8F6FAEE-1C85-4175-B6E5-B169749B0BCB}" destId="{C700C6DA-CE0A-4127-BAC1-1531DBFF2ABE}" srcOrd="6" destOrd="0" parTransId="{5918C132-8024-4E16-98B3-1DA3815DB1CC}" sibTransId="{E52CF779-F381-4E65-819F-F3B7F9EFA3D8}"/>
    <dgm:cxn modelId="{314A314C-372E-4932-B539-A5F5546511E9}" type="presOf" srcId="{C700C6DA-CE0A-4127-BAC1-1531DBFF2ABE}" destId="{C8AE2B60-85FA-4C3E-9C71-065A5AC54ABB}" srcOrd="0" destOrd="0" presId="urn:microsoft.com/office/officeart/2005/8/layout/bProcess4"/>
    <dgm:cxn modelId="{D258B76B-78D1-42DA-BEB9-28958CBD81B4}" type="presOf" srcId="{D8F6FAEE-1C85-4175-B6E5-B169749B0BCB}" destId="{3D796813-3B2A-47EB-927B-2A042AA6CCA5}" srcOrd="0" destOrd="0" presId="urn:microsoft.com/office/officeart/2005/8/layout/bProcess4"/>
    <dgm:cxn modelId="{9B873786-BC57-4E55-80CC-B59C71F9E9D5}" type="presOf" srcId="{0C6F1013-8310-4436-9A0B-D08F1D17C7C8}" destId="{9172847D-D666-4B79-92D7-9B656D5D2C11}" srcOrd="0" destOrd="0" presId="urn:microsoft.com/office/officeart/2005/8/layout/bProcess4"/>
    <dgm:cxn modelId="{47D2FD25-46AA-47AE-835F-5AD8ABF44BE2}" type="presOf" srcId="{641596D0-CFA2-49ED-BA5E-374C815EA607}" destId="{63AD89AB-F9A9-488D-BA0A-CB769C0455F6}" srcOrd="0" destOrd="0" presId="urn:microsoft.com/office/officeart/2005/8/layout/bProcess4"/>
    <dgm:cxn modelId="{ACC3E98C-7C6B-4001-AE08-598FE4443B4D}" srcId="{D8F6FAEE-1C85-4175-B6E5-B169749B0BCB}" destId="{2917E1C2-28C2-4684-8548-3EB15E3A4A2D}" srcOrd="7" destOrd="0" parTransId="{2C832F2A-04D6-4D1C-B32D-5AC80C9C9B93}" sibTransId="{6DA3733A-4C11-42D9-AEB4-51837933D0C3}"/>
    <dgm:cxn modelId="{B94D6E97-20F1-4FB9-9EC9-2789B156285A}" srcId="{D8F6FAEE-1C85-4175-B6E5-B169749B0BCB}" destId="{11C9CCC6-BB22-486D-9CCD-7CCA4B298774}" srcOrd="1" destOrd="0" parTransId="{2E60026A-C158-4EFA-B375-A747E696BEB7}" sibTransId="{1CEDA40F-F0B2-498A-B6DD-A4D440D74365}"/>
    <dgm:cxn modelId="{1188846B-619F-42D3-BC5F-170F182B60A1}" type="presOf" srcId="{FB29C6B2-1FF4-4B0C-A4D2-EED1D3260ABD}" destId="{7B459BA1-F3C7-4405-A9FE-7262CEE52B3E}" srcOrd="0" destOrd="0" presId="urn:microsoft.com/office/officeart/2005/8/layout/bProcess4"/>
    <dgm:cxn modelId="{24DB6B25-1F84-47D1-8A44-1EF731445369}" type="presOf" srcId="{60E46EFE-35D8-4C21-B25F-8F1BCDADF359}" destId="{D4DB61EB-9E98-48CB-A2D4-CEA6F9F09B09}" srcOrd="0" destOrd="0" presId="urn:microsoft.com/office/officeart/2005/8/layout/bProcess4"/>
    <dgm:cxn modelId="{7E6F67E5-10FB-44AA-B191-20BAEDC22FF7}" type="presOf" srcId="{6DA3733A-4C11-42D9-AEB4-51837933D0C3}" destId="{8B2A8DB7-B588-48F8-8AED-4DE1F181039D}" srcOrd="0" destOrd="0" presId="urn:microsoft.com/office/officeart/2005/8/layout/bProcess4"/>
    <dgm:cxn modelId="{DFF39462-2C07-48D7-B979-2EF089513A7C}" srcId="{D8F6FAEE-1C85-4175-B6E5-B169749B0BCB}" destId="{F622119F-A8B2-4E94-B799-2B221B7985D9}" srcOrd="4" destOrd="0" parTransId="{1E1C0A66-3680-4BC4-B4BD-A8400276C70F}" sibTransId="{0C6F1013-8310-4436-9A0B-D08F1D17C7C8}"/>
    <dgm:cxn modelId="{CDC75479-8898-4CBC-99BD-DE3334AF10D1}" type="presOf" srcId="{1C49AB00-A6E0-42B5-9406-8B06347A4AE6}" destId="{EC39DD7B-70E4-454A-B5D1-50EEEB0C786D}" srcOrd="0" destOrd="0" presId="urn:microsoft.com/office/officeart/2005/8/layout/bProcess4"/>
    <dgm:cxn modelId="{27948FEB-4ADC-4922-9068-09044F4067AE}" srcId="{D8F6FAEE-1C85-4175-B6E5-B169749B0BCB}" destId="{1C49AB00-A6E0-42B5-9406-8B06347A4AE6}" srcOrd="2" destOrd="0" parTransId="{CE5890AA-4A4D-47F7-BC6C-63D99977E6D7}" sibTransId="{94FF6C52-F33E-4B00-904C-36C3F32A7E11}"/>
    <dgm:cxn modelId="{F1CA1CD4-38DB-463B-8BB0-520094A3810D}" type="presOf" srcId="{1CEDA40F-F0B2-498A-B6DD-A4D440D74365}" destId="{FC65A79C-C4AC-4EFC-91A7-AA437C360F29}" srcOrd="0" destOrd="0" presId="urn:microsoft.com/office/officeart/2005/8/layout/bProcess4"/>
    <dgm:cxn modelId="{B0149C0B-1DBA-4742-AEBA-D178C5A900C7}" srcId="{D8F6FAEE-1C85-4175-B6E5-B169749B0BCB}" destId="{60E46EFE-35D8-4C21-B25F-8F1BCDADF359}" srcOrd="0" destOrd="0" parTransId="{C0BF0058-B3AB-48F2-8032-AA841FE12A5E}" sibTransId="{9CA878BC-A203-4861-BBF8-D5470B245D4B}"/>
    <dgm:cxn modelId="{6F086F66-A925-482C-92D1-64904116C94D}" type="presOf" srcId="{11C9CCC6-BB22-486D-9CCD-7CCA4B298774}" destId="{754BDEDB-95A4-4F33-BF61-F04CC313C156}" srcOrd="0" destOrd="0" presId="urn:microsoft.com/office/officeart/2005/8/layout/bProcess4"/>
    <dgm:cxn modelId="{FBFE7A1E-8B7E-4ABA-804E-7F5ABF6CA2FA}" type="presOf" srcId="{91AB646E-359D-4368-B63A-704AA0E12F91}" destId="{EF72B4F0-4A77-455C-A3FC-88ED529E5DF4}" srcOrd="0" destOrd="0" presId="urn:microsoft.com/office/officeart/2005/8/layout/bProcess4"/>
    <dgm:cxn modelId="{CB79D44E-0BFF-4A7C-93C5-97C4B4A9BBA7}" srcId="{D8F6FAEE-1C85-4175-B6E5-B169749B0BCB}" destId="{641596D0-CFA2-49ED-BA5E-374C815EA607}" srcOrd="8" destOrd="0" parTransId="{26D2EB8B-23F3-484E-8D54-4BC2357D0918}" sibTransId="{57C7DBFA-E117-4252-8A34-63B3CA3FB5B9}"/>
    <dgm:cxn modelId="{895D8D1D-DD55-4FB3-B095-BD52217B4362}" type="presOf" srcId="{E52CF779-F381-4E65-819F-F3B7F9EFA3D8}" destId="{73E8E651-D3A0-4911-A7F5-8148C8BCB3FE}" srcOrd="0" destOrd="0" presId="urn:microsoft.com/office/officeart/2005/8/layout/bProcess4"/>
    <dgm:cxn modelId="{190AD6C0-3A59-42C3-AA9F-C6ADAC1C88E7}" type="presParOf" srcId="{3D796813-3B2A-47EB-927B-2A042AA6CCA5}" destId="{A83B1431-3D7E-49C3-A380-A1D0B0D6D46F}" srcOrd="0" destOrd="0" presId="urn:microsoft.com/office/officeart/2005/8/layout/bProcess4"/>
    <dgm:cxn modelId="{B2C03EDD-0CA1-432D-93A0-0C260CC7DB30}" type="presParOf" srcId="{A83B1431-3D7E-49C3-A380-A1D0B0D6D46F}" destId="{5962673B-1BA7-4CD9-B9E9-85E187E471AC}" srcOrd="0" destOrd="0" presId="urn:microsoft.com/office/officeart/2005/8/layout/bProcess4"/>
    <dgm:cxn modelId="{9B98D9E7-1809-413B-BF6D-F2236D1069CC}" type="presParOf" srcId="{A83B1431-3D7E-49C3-A380-A1D0B0D6D46F}" destId="{D4DB61EB-9E98-48CB-A2D4-CEA6F9F09B09}" srcOrd="1" destOrd="0" presId="urn:microsoft.com/office/officeart/2005/8/layout/bProcess4"/>
    <dgm:cxn modelId="{3D94AC64-7AC4-4D3F-8145-9FFA7CF511A6}" type="presParOf" srcId="{3D796813-3B2A-47EB-927B-2A042AA6CCA5}" destId="{F09C5A57-A5FD-431E-9B08-B149273A414A}" srcOrd="1" destOrd="0" presId="urn:microsoft.com/office/officeart/2005/8/layout/bProcess4"/>
    <dgm:cxn modelId="{6B1938BB-7901-4A44-B4E0-6B24FA869179}" type="presParOf" srcId="{3D796813-3B2A-47EB-927B-2A042AA6CCA5}" destId="{49C7DA91-539A-4765-868E-FF8DD4CB1398}" srcOrd="2" destOrd="0" presId="urn:microsoft.com/office/officeart/2005/8/layout/bProcess4"/>
    <dgm:cxn modelId="{AD86D11B-FCAE-47A7-8C57-B25BBEC6FA42}" type="presParOf" srcId="{49C7DA91-539A-4765-868E-FF8DD4CB1398}" destId="{31BBCF7F-5F48-41E1-91F3-6E45B6F01D80}" srcOrd="0" destOrd="0" presId="urn:microsoft.com/office/officeart/2005/8/layout/bProcess4"/>
    <dgm:cxn modelId="{E735A48D-603E-4E80-B884-488B7696480E}" type="presParOf" srcId="{49C7DA91-539A-4765-868E-FF8DD4CB1398}" destId="{754BDEDB-95A4-4F33-BF61-F04CC313C156}" srcOrd="1" destOrd="0" presId="urn:microsoft.com/office/officeart/2005/8/layout/bProcess4"/>
    <dgm:cxn modelId="{835A490F-74C7-4C3C-983D-87482E90AF50}" type="presParOf" srcId="{3D796813-3B2A-47EB-927B-2A042AA6CCA5}" destId="{FC65A79C-C4AC-4EFC-91A7-AA437C360F29}" srcOrd="3" destOrd="0" presId="urn:microsoft.com/office/officeart/2005/8/layout/bProcess4"/>
    <dgm:cxn modelId="{FEC87616-58F8-47F1-BEF6-D287136F247C}" type="presParOf" srcId="{3D796813-3B2A-47EB-927B-2A042AA6CCA5}" destId="{74A6DD3E-D0C5-47A4-AA32-2044A147B80C}" srcOrd="4" destOrd="0" presId="urn:microsoft.com/office/officeart/2005/8/layout/bProcess4"/>
    <dgm:cxn modelId="{692658AC-4F43-4281-A66D-8F6254F1094A}" type="presParOf" srcId="{74A6DD3E-D0C5-47A4-AA32-2044A147B80C}" destId="{9F5C9CEF-39D4-40F6-B84A-03E19AEE1D04}" srcOrd="0" destOrd="0" presId="urn:microsoft.com/office/officeart/2005/8/layout/bProcess4"/>
    <dgm:cxn modelId="{F33F58FD-45B6-4CD7-A6F2-F50F3D14858C}" type="presParOf" srcId="{74A6DD3E-D0C5-47A4-AA32-2044A147B80C}" destId="{EC39DD7B-70E4-454A-B5D1-50EEEB0C786D}" srcOrd="1" destOrd="0" presId="urn:microsoft.com/office/officeart/2005/8/layout/bProcess4"/>
    <dgm:cxn modelId="{93559DB2-8880-41BA-AE93-83A20DA5419B}" type="presParOf" srcId="{3D796813-3B2A-47EB-927B-2A042AA6CCA5}" destId="{177AAAC1-4A4F-4978-AC3E-B97A64395309}" srcOrd="5" destOrd="0" presId="urn:microsoft.com/office/officeart/2005/8/layout/bProcess4"/>
    <dgm:cxn modelId="{C724D096-6CB1-47DF-94FA-4F70A2650D3D}" type="presParOf" srcId="{3D796813-3B2A-47EB-927B-2A042AA6CCA5}" destId="{A49224AB-671C-4130-8213-54880DE881E1}" srcOrd="6" destOrd="0" presId="urn:microsoft.com/office/officeart/2005/8/layout/bProcess4"/>
    <dgm:cxn modelId="{B8D076A7-7F0D-4476-A12F-7D4B02FDB805}" type="presParOf" srcId="{A49224AB-671C-4130-8213-54880DE881E1}" destId="{ECF90846-4FD5-4A41-B2B7-7BAD8491D4FC}" srcOrd="0" destOrd="0" presId="urn:microsoft.com/office/officeart/2005/8/layout/bProcess4"/>
    <dgm:cxn modelId="{B02E1EE7-E07C-4109-A760-87112B9CF09C}" type="presParOf" srcId="{A49224AB-671C-4130-8213-54880DE881E1}" destId="{8151FF0C-06BA-4B7B-AF18-5A309FC7A9EC}" srcOrd="1" destOrd="0" presId="urn:microsoft.com/office/officeart/2005/8/layout/bProcess4"/>
    <dgm:cxn modelId="{F77A16F2-A001-4E24-BA69-2BA6DF674FFA}" type="presParOf" srcId="{3D796813-3B2A-47EB-927B-2A042AA6CCA5}" destId="{EF72B4F0-4A77-455C-A3FC-88ED529E5DF4}" srcOrd="7" destOrd="0" presId="urn:microsoft.com/office/officeart/2005/8/layout/bProcess4"/>
    <dgm:cxn modelId="{76BFF9CD-27E0-416B-8126-6674054195E5}" type="presParOf" srcId="{3D796813-3B2A-47EB-927B-2A042AA6CCA5}" destId="{35A9EEE6-DED0-4723-B059-F08F096D574C}" srcOrd="8" destOrd="0" presId="urn:microsoft.com/office/officeart/2005/8/layout/bProcess4"/>
    <dgm:cxn modelId="{AA37AA2D-9867-404E-8B44-1A50087AC46C}" type="presParOf" srcId="{35A9EEE6-DED0-4723-B059-F08F096D574C}" destId="{6EEAB6BB-5DCD-4A1D-997D-8F96C99F2FA1}" srcOrd="0" destOrd="0" presId="urn:microsoft.com/office/officeart/2005/8/layout/bProcess4"/>
    <dgm:cxn modelId="{A17F947F-790A-4250-A683-7220CC77900E}" type="presParOf" srcId="{35A9EEE6-DED0-4723-B059-F08F096D574C}" destId="{86C47985-9D93-4EE4-8FD2-0D58E7527026}" srcOrd="1" destOrd="0" presId="urn:microsoft.com/office/officeart/2005/8/layout/bProcess4"/>
    <dgm:cxn modelId="{05A9D9A1-82F3-4B5C-B872-7A3CC77E0B6A}" type="presParOf" srcId="{3D796813-3B2A-47EB-927B-2A042AA6CCA5}" destId="{9172847D-D666-4B79-92D7-9B656D5D2C11}" srcOrd="9" destOrd="0" presId="urn:microsoft.com/office/officeart/2005/8/layout/bProcess4"/>
    <dgm:cxn modelId="{78C0F668-1D92-409F-B316-A36C221826C2}" type="presParOf" srcId="{3D796813-3B2A-47EB-927B-2A042AA6CCA5}" destId="{B0F0F5FE-5E1F-43D3-8304-E9117B4792A1}" srcOrd="10" destOrd="0" presId="urn:microsoft.com/office/officeart/2005/8/layout/bProcess4"/>
    <dgm:cxn modelId="{13FB6CBF-DA2E-47A6-A1C7-869C5E057FFA}" type="presParOf" srcId="{B0F0F5FE-5E1F-43D3-8304-E9117B4792A1}" destId="{C196667D-F92B-4673-8DE7-E3EB48A2638E}" srcOrd="0" destOrd="0" presId="urn:microsoft.com/office/officeart/2005/8/layout/bProcess4"/>
    <dgm:cxn modelId="{6FADFFCB-64D5-40CE-A5CB-222B34B3D61E}" type="presParOf" srcId="{B0F0F5FE-5E1F-43D3-8304-E9117B4792A1}" destId="{7B459BA1-F3C7-4405-A9FE-7262CEE52B3E}" srcOrd="1" destOrd="0" presId="urn:microsoft.com/office/officeart/2005/8/layout/bProcess4"/>
    <dgm:cxn modelId="{48D7F2CA-749F-40FD-88CE-A298B35F634C}" type="presParOf" srcId="{3D796813-3B2A-47EB-927B-2A042AA6CCA5}" destId="{01148237-02DB-4D90-BDF1-9CDC5005DD26}" srcOrd="11" destOrd="0" presId="urn:microsoft.com/office/officeart/2005/8/layout/bProcess4"/>
    <dgm:cxn modelId="{63C713FC-9596-4FA5-B0E4-902F03E57038}" type="presParOf" srcId="{3D796813-3B2A-47EB-927B-2A042AA6CCA5}" destId="{DF26CF51-A27C-45BB-98B1-288C167463D8}" srcOrd="12" destOrd="0" presId="urn:microsoft.com/office/officeart/2005/8/layout/bProcess4"/>
    <dgm:cxn modelId="{F1C7C1B8-E565-4665-B9C2-28840878DC44}" type="presParOf" srcId="{DF26CF51-A27C-45BB-98B1-288C167463D8}" destId="{901454DC-43E3-441B-896E-333B7B741A4B}" srcOrd="0" destOrd="0" presId="urn:microsoft.com/office/officeart/2005/8/layout/bProcess4"/>
    <dgm:cxn modelId="{A0956BFF-A66F-46B3-B5CF-0D30A922135F}" type="presParOf" srcId="{DF26CF51-A27C-45BB-98B1-288C167463D8}" destId="{C8AE2B60-85FA-4C3E-9C71-065A5AC54ABB}" srcOrd="1" destOrd="0" presId="urn:microsoft.com/office/officeart/2005/8/layout/bProcess4"/>
    <dgm:cxn modelId="{6D3A74AF-F74E-4AD1-B14D-6B27E96CB149}" type="presParOf" srcId="{3D796813-3B2A-47EB-927B-2A042AA6CCA5}" destId="{73E8E651-D3A0-4911-A7F5-8148C8BCB3FE}" srcOrd="13" destOrd="0" presId="urn:microsoft.com/office/officeart/2005/8/layout/bProcess4"/>
    <dgm:cxn modelId="{54C3F822-DC1C-4DD2-B3B2-4D16B517ADF6}" type="presParOf" srcId="{3D796813-3B2A-47EB-927B-2A042AA6CCA5}" destId="{B8603982-941F-4FDC-BD99-BA08B5BD2785}" srcOrd="14" destOrd="0" presId="urn:microsoft.com/office/officeart/2005/8/layout/bProcess4"/>
    <dgm:cxn modelId="{FEF08D1D-860B-42AE-90AE-D8536EA1FA82}" type="presParOf" srcId="{B8603982-941F-4FDC-BD99-BA08B5BD2785}" destId="{72AF3255-1F87-485C-B757-EAC1EF011DA1}" srcOrd="0" destOrd="0" presId="urn:microsoft.com/office/officeart/2005/8/layout/bProcess4"/>
    <dgm:cxn modelId="{A1442796-6C41-4C21-864F-71CBBD55B549}" type="presParOf" srcId="{B8603982-941F-4FDC-BD99-BA08B5BD2785}" destId="{FC3AA939-E179-4338-B1C7-E735CF8FF272}" srcOrd="1" destOrd="0" presId="urn:microsoft.com/office/officeart/2005/8/layout/bProcess4"/>
    <dgm:cxn modelId="{28D8F50A-6568-46A8-B1A7-04471E56756B}" type="presParOf" srcId="{3D796813-3B2A-47EB-927B-2A042AA6CCA5}" destId="{8B2A8DB7-B588-48F8-8AED-4DE1F181039D}" srcOrd="15" destOrd="0" presId="urn:microsoft.com/office/officeart/2005/8/layout/bProcess4"/>
    <dgm:cxn modelId="{F5E340AF-B28E-415E-B18D-D44ED077DE9B}" type="presParOf" srcId="{3D796813-3B2A-47EB-927B-2A042AA6CCA5}" destId="{7FB1BFE9-253D-40AB-9939-DC18FD071700}" srcOrd="16" destOrd="0" presId="urn:microsoft.com/office/officeart/2005/8/layout/bProcess4"/>
    <dgm:cxn modelId="{410585F6-44F0-4D88-B23B-5D5E6F01D814}" type="presParOf" srcId="{7FB1BFE9-253D-40AB-9939-DC18FD071700}" destId="{16637DDE-65AF-45C0-B276-58C380C09619}" srcOrd="0" destOrd="0" presId="urn:microsoft.com/office/officeart/2005/8/layout/bProcess4"/>
    <dgm:cxn modelId="{E293FDB9-FFB8-478D-9F3F-38993E7E0BBE}" type="presParOf" srcId="{7FB1BFE9-253D-40AB-9939-DC18FD071700}" destId="{63AD89AB-F9A9-488D-BA0A-CB769C0455F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C5A57-A5FD-431E-9B08-B149273A414A}">
      <dsp:nvSpPr>
        <dsp:cNvPr id="0" name=""/>
        <dsp:cNvSpPr/>
      </dsp:nvSpPr>
      <dsp:spPr>
        <a:xfrm rot="5404753">
          <a:off x="138759" y="1523060"/>
          <a:ext cx="1424905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61EB-9E98-48CB-A2D4-CEA6F9F09B09}">
      <dsp:nvSpPr>
        <dsp:cNvPr id="0" name=""/>
        <dsp:cNvSpPr/>
      </dsp:nvSpPr>
      <dsp:spPr>
        <a:xfrm>
          <a:off x="2454" y="566167"/>
          <a:ext cx="2793693" cy="1208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Основы латинского языка с медицинской терминологией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454" y="566167"/>
        <a:ext cx="2793693" cy="1208601"/>
      </dsp:txXfrm>
    </dsp:sp>
    <dsp:sp modelId="{FC65A79C-C4AC-4EFC-91A7-AA437C360F29}">
      <dsp:nvSpPr>
        <dsp:cNvPr id="0" name=""/>
        <dsp:cNvSpPr/>
      </dsp:nvSpPr>
      <dsp:spPr>
        <a:xfrm rot="5400000">
          <a:off x="162930" y="2930447"/>
          <a:ext cx="1374594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BDEDB-95A4-4F33-BF61-F04CC313C156}">
      <dsp:nvSpPr>
        <dsp:cNvPr id="0" name=""/>
        <dsp:cNvSpPr/>
      </dsp:nvSpPr>
      <dsp:spPr>
        <a:xfrm>
          <a:off x="477813" y="2051215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Анатомия и физиология человека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77813" y="2051215"/>
        <a:ext cx="1842975" cy="1105785"/>
      </dsp:txXfrm>
    </dsp:sp>
    <dsp:sp modelId="{177AAAC1-4A4F-4978-AC3E-B97A64395309}">
      <dsp:nvSpPr>
        <dsp:cNvPr id="0" name=""/>
        <dsp:cNvSpPr/>
      </dsp:nvSpPr>
      <dsp:spPr>
        <a:xfrm>
          <a:off x="854046" y="3621563"/>
          <a:ext cx="2918878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DD7B-70E4-454A-B5D1-50EEEB0C786D}">
      <dsp:nvSpPr>
        <dsp:cNvPr id="0" name=""/>
        <dsp:cNvSpPr/>
      </dsp:nvSpPr>
      <dsp:spPr>
        <a:xfrm>
          <a:off x="477813" y="3433447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Основы патологии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77813" y="3433447"/>
        <a:ext cx="1842975" cy="1105785"/>
      </dsp:txXfrm>
    </dsp:sp>
    <dsp:sp modelId="{EF72B4F0-4A77-455C-A3FC-88ED529E5DF4}">
      <dsp:nvSpPr>
        <dsp:cNvPr id="0" name=""/>
        <dsp:cNvSpPr/>
      </dsp:nvSpPr>
      <dsp:spPr>
        <a:xfrm rot="16200000">
          <a:off x="3089446" y="2930447"/>
          <a:ext cx="1374594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1FF0C-06BA-4B7B-AF18-5A309FC7A9EC}">
      <dsp:nvSpPr>
        <dsp:cNvPr id="0" name=""/>
        <dsp:cNvSpPr/>
      </dsp:nvSpPr>
      <dsp:spPr>
        <a:xfrm>
          <a:off x="3404330" y="3433447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Гигиена и экология человека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404330" y="3433447"/>
        <a:ext cx="1842975" cy="1105785"/>
      </dsp:txXfrm>
    </dsp:sp>
    <dsp:sp modelId="{9172847D-D666-4B79-92D7-9B656D5D2C11}">
      <dsp:nvSpPr>
        <dsp:cNvPr id="0" name=""/>
        <dsp:cNvSpPr/>
      </dsp:nvSpPr>
      <dsp:spPr>
        <a:xfrm rot="16200681">
          <a:off x="3092410" y="1551042"/>
          <a:ext cx="1376577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47985-9D93-4EE4-8FD2-0D58E7527026}">
      <dsp:nvSpPr>
        <dsp:cNvPr id="0" name=""/>
        <dsp:cNvSpPr/>
      </dsp:nvSpPr>
      <dsp:spPr>
        <a:xfrm>
          <a:off x="3404330" y="2051215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Основы микробиологии и иммунологии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404330" y="2051215"/>
        <a:ext cx="1842975" cy="1105785"/>
      </dsp:txXfrm>
    </dsp:sp>
    <dsp:sp modelId="{01148237-02DB-4D90-BDF1-9CDC5005DD26}">
      <dsp:nvSpPr>
        <dsp:cNvPr id="0" name=""/>
        <dsp:cNvSpPr/>
      </dsp:nvSpPr>
      <dsp:spPr>
        <a:xfrm rot="21597848">
          <a:off x="3784654" y="858017"/>
          <a:ext cx="2932370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59BA1-F3C7-4405-A9FE-7262CEE52B3E}">
      <dsp:nvSpPr>
        <dsp:cNvPr id="0" name=""/>
        <dsp:cNvSpPr/>
      </dsp:nvSpPr>
      <dsp:spPr>
        <a:xfrm>
          <a:off x="3408421" y="670818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Безопасность жизнедеятельности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408421" y="670818"/>
        <a:ext cx="1842975" cy="1105785"/>
      </dsp:txXfrm>
    </dsp:sp>
    <dsp:sp modelId="{73E8E651-D3A0-4911-A7F5-8148C8BCB3FE}">
      <dsp:nvSpPr>
        <dsp:cNvPr id="0" name=""/>
        <dsp:cNvSpPr/>
      </dsp:nvSpPr>
      <dsp:spPr>
        <a:xfrm rot="5400000">
          <a:off x="6033545" y="1548215"/>
          <a:ext cx="1374594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E2B60-85FA-4C3E-9C71-065A5AC54ABB}">
      <dsp:nvSpPr>
        <dsp:cNvPr id="0" name=""/>
        <dsp:cNvSpPr/>
      </dsp:nvSpPr>
      <dsp:spPr>
        <a:xfrm>
          <a:off x="6348428" y="668983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Психология общения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6348428" y="668983"/>
        <a:ext cx="1842975" cy="1105785"/>
      </dsp:txXfrm>
    </dsp:sp>
    <dsp:sp modelId="{8B2A8DB7-B588-48F8-8AED-4DE1F181039D}">
      <dsp:nvSpPr>
        <dsp:cNvPr id="0" name=""/>
        <dsp:cNvSpPr/>
      </dsp:nvSpPr>
      <dsp:spPr>
        <a:xfrm rot="5400000">
          <a:off x="6033545" y="2930447"/>
          <a:ext cx="1374594" cy="1658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A939-E179-4338-B1C7-E735CF8FF272}">
      <dsp:nvSpPr>
        <dsp:cNvPr id="0" name=""/>
        <dsp:cNvSpPr/>
      </dsp:nvSpPr>
      <dsp:spPr>
        <a:xfrm>
          <a:off x="6348428" y="2051215"/>
          <a:ext cx="1842975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Ботаника </a:t>
          </a:r>
        </a:p>
      </dsp:txBody>
      <dsp:txXfrm>
        <a:off x="6348428" y="2051215"/>
        <a:ext cx="1842975" cy="1105785"/>
      </dsp:txXfrm>
    </dsp:sp>
    <dsp:sp modelId="{63AD89AB-F9A9-488D-BA0A-CB769C0455F6}">
      <dsp:nvSpPr>
        <dsp:cNvPr id="0" name=""/>
        <dsp:cNvSpPr/>
      </dsp:nvSpPr>
      <dsp:spPr>
        <a:xfrm>
          <a:off x="5855487" y="3433447"/>
          <a:ext cx="2828857" cy="11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ХИМИИ: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общая и неорганическая, органическая, аналитическая</a:t>
          </a:r>
        </a:p>
      </dsp:txBody>
      <dsp:txXfrm>
        <a:off x="5855487" y="3433447"/>
        <a:ext cx="2828857" cy="110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СПБ ГБОУ "Профессионально-реабилитационный центр"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E699E9-236A-49A7-9ABE-B2CBB81B93CB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Специальность 31.02.03 Лабораторная диагностика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1599"/>
            <a:ext cx="2944283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18F3F3-CD8A-4DB8-BAB6-8EC5107477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37503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СПБ ГБОУ "Профессионально-реабилитационный центр"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BAAB90-F38E-484D-86A8-C8BAD2888C29}" type="datetimeFigureOut">
              <a:rPr lang="ru-RU"/>
              <a:pPr>
                <a:defRPr/>
              </a:pPr>
              <a:t>19.10.2022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661"/>
            <a:ext cx="543560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Специальность 31.02.03 Лабораторная диагностика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1599"/>
            <a:ext cx="2944283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2DD867B-1A74-4135-AA20-23E3F5A6B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21632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150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Специальность 31.02.03 Лабораторная диагностика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6E62-E102-4400-8A93-A79ACF87B1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5B42-AC33-42A8-93DE-DC94BE96F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231097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2DF7-B707-4408-B17A-3856088AF9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ADF9-AF08-41BD-90F4-4C050EF77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451531"/>
      </p:ext>
    </p:extLst>
  </p:cSld>
  <p:clrMapOvr>
    <a:masterClrMapping/>
  </p:clrMapOvr>
  <p:transition spd="slow">
    <p:random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4F81BD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4F81BD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8554-ADE3-400E-AF72-78730CD593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7331-CB0F-49C3-BC28-A4D7ECD96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713585"/>
      </p:ext>
    </p:extLst>
  </p:cSld>
  <p:clrMapOvr>
    <a:masterClrMapping/>
  </p:clrMapOvr>
  <p:transition spd="slow">
    <p:random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81D5-F1C4-49BE-A2CE-D549CBED6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353D-1FB8-46C4-A954-216D1AF36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7473278"/>
      </p:ext>
    </p:extLst>
  </p:cSld>
  <p:clrMapOvr>
    <a:masterClrMapping/>
  </p:clrMapOvr>
  <p:transition spd="slow">
    <p:random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4F81BD"/>
                </a:solidFill>
                <a:latin typeface="Arial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4F81BD"/>
                </a:solidFill>
                <a:latin typeface="Arial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8AD8-E89B-4E48-B941-3C62AFCE44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BE20-C81C-48C0-BB9B-495DB8BA6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2646037"/>
      </p:ext>
    </p:extLst>
  </p:cSld>
  <p:clrMapOvr>
    <a:masterClrMapping/>
  </p:clrMapOvr>
  <p:transition spd="slow">
    <p:random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5B13-7BF5-4AD6-8DA9-13451ED3D2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C932F-CF13-4CA6-A257-7DA91E4F9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790153"/>
      </p:ext>
    </p:extLst>
  </p:cSld>
  <p:clrMapOvr>
    <a:masterClrMapping/>
  </p:clrMapOvr>
  <p:transition spd="slow">
    <p:random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394C-EC03-44FD-89B0-83E7B95A5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4D23-800F-4CB7-A3E4-759DB691D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987445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1571-C841-40DA-9E7B-32DF98AF28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A175-FFE8-402A-A1B2-E9DC2193E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066375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7DFC-11C7-408F-9C98-1836F0BF57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F459-8FC7-47B3-B015-33435D814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962C-F328-4F37-9AF3-30BFB05A9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64376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9E9B-85B6-4D13-BE52-E983FD1ECE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F42C-F68B-4E3F-A576-132D5BBF6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926632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2C5B-D49D-49D2-A3AA-BA54D74B62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A73-75CF-4F1D-BC0F-CB44B65CC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134510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57C8-BBAC-402C-BA13-BB436F5139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24F8-5911-49CF-8708-C9A0A7591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30336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DEEA-1A09-45A3-8C0A-FFC28A001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CF85-068D-4B9B-87F6-8CCA80F4D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72970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2E3F-299E-4900-83A9-D26C1777D7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2D97-4166-4B47-B276-BAC959143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930399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D084-42A6-41DC-8FAF-99861FE9F2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1489-D09D-4C90-B457-58EB68833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698147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DE2B-618C-495D-BF37-823E582D7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2AD0-22E9-4782-BF48-B2ABE202F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09991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85633 w 22"/>
                <a:gd name="T1" fmla="*/ 534098 h 136"/>
                <a:gd name="T2" fmla="*/ 66171 w 22"/>
                <a:gd name="T3" fmla="*/ 314175 h 136"/>
                <a:gd name="T4" fmla="*/ 0 w 22"/>
                <a:gd name="T5" fmla="*/ 0 h 136"/>
                <a:gd name="T6" fmla="*/ 0 w 22"/>
                <a:gd name="T7" fmla="*/ 137452 h 136"/>
                <a:gd name="T8" fmla="*/ 77848 w 22"/>
                <a:gd name="T9" fmla="*/ 486972 h 136"/>
                <a:gd name="T10" fmla="*/ 85633 w 22"/>
                <a:gd name="T11" fmla="*/ 534098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338336 w 140"/>
                <a:gd name="T1" fmla="*/ 1373744 h 504"/>
                <a:gd name="T2" fmla="*/ 546845 w 140"/>
                <a:gd name="T3" fmla="*/ 1978191 h 504"/>
                <a:gd name="T4" fmla="*/ 550779 w 140"/>
                <a:gd name="T5" fmla="*/ 1876141 h 504"/>
                <a:gd name="T6" fmla="*/ 373743 w 140"/>
                <a:gd name="T7" fmla="*/ 1361969 h 504"/>
                <a:gd name="T8" fmla="*/ 0 w 140"/>
                <a:gd name="T9" fmla="*/ 0 h 504"/>
                <a:gd name="T10" fmla="*/ 23605 w 140"/>
                <a:gd name="T11" fmla="*/ 239424 h 504"/>
                <a:gd name="T12" fmla="*/ 338336 w 140"/>
                <a:gd name="T13" fmla="*/ 137374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31493 w 132"/>
                <a:gd name="T1" fmla="*/ 86441 h 308"/>
                <a:gd name="T2" fmla="*/ 0 w 132"/>
                <a:gd name="T3" fmla="*/ 0 h 308"/>
                <a:gd name="T4" fmla="*/ 0 w 132"/>
                <a:gd name="T5" fmla="*/ 113945 h 308"/>
                <a:gd name="T6" fmla="*/ 267693 w 132"/>
                <a:gd name="T7" fmla="*/ 762251 h 308"/>
                <a:gd name="T8" fmla="*/ 484209 w 132"/>
                <a:gd name="T9" fmla="*/ 1210171 h 308"/>
                <a:gd name="T10" fmla="*/ 519639 w 132"/>
                <a:gd name="T11" fmla="*/ 1210171 h 308"/>
                <a:gd name="T12" fmla="*/ 303123 w 132"/>
                <a:gd name="T13" fmla="*/ 746534 h 308"/>
                <a:gd name="T14" fmla="*/ 31493 w 132"/>
                <a:gd name="T15" fmla="*/ 86441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110462 w 37"/>
                <a:gd name="T1" fmla="*/ 309641 h 79"/>
                <a:gd name="T2" fmla="*/ 145967 w 37"/>
                <a:gd name="T3" fmla="*/ 309641 h 79"/>
                <a:gd name="T4" fmla="*/ 0 w 37"/>
                <a:gd name="T5" fmla="*/ 0 h 79"/>
                <a:gd name="T6" fmla="*/ 110462 w 37"/>
                <a:gd name="T7" fmla="*/ 309641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637658 w 178"/>
                <a:gd name="T1" fmla="*/ 2590728 h 722"/>
                <a:gd name="T2" fmla="*/ 456595 w 178"/>
                <a:gd name="T3" fmla="*/ 2096134 h 722"/>
                <a:gd name="T4" fmla="*/ 157447 w 178"/>
                <a:gd name="T5" fmla="*/ 926381 h 722"/>
                <a:gd name="T6" fmla="*/ 47234 w 178"/>
                <a:gd name="T7" fmla="*/ 200193 h 722"/>
                <a:gd name="T8" fmla="*/ 0 w 178"/>
                <a:gd name="T9" fmla="*/ 0 h 722"/>
                <a:gd name="T10" fmla="*/ 129893 w 178"/>
                <a:gd name="T11" fmla="*/ 930307 h 722"/>
                <a:gd name="T12" fmla="*/ 421169 w 178"/>
                <a:gd name="T13" fmla="*/ 2107910 h 722"/>
                <a:gd name="T14" fmla="*/ 629786 w 178"/>
                <a:gd name="T15" fmla="*/ 2673160 h 722"/>
                <a:gd name="T16" fmla="*/ 700637 w 178"/>
                <a:gd name="T17" fmla="*/ 2834099 h 722"/>
                <a:gd name="T18" fmla="*/ 684892 w 178"/>
                <a:gd name="T19" fmla="*/ 2779144 h 722"/>
                <a:gd name="T20" fmla="*/ 637658 w 178"/>
                <a:gd name="T21" fmla="*/ 2590728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42817 w 23"/>
                <a:gd name="T1" fmla="*/ 2265618 h 635"/>
                <a:gd name="T2" fmla="*/ 46709 w 23"/>
                <a:gd name="T3" fmla="*/ 2312737 h 635"/>
                <a:gd name="T4" fmla="*/ 85634 w 23"/>
                <a:gd name="T5" fmla="*/ 2481578 h 635"/>
                <a:gd name="T6" fmla="*/ 89526 w 23"/>
                <a:gd name="T7" fmla="*/ 2493358 h 635"/>
                <a:gd name="T8" fmla="*/ 66171 w 23"/>
                <a:gd name="T9" fmla="*/ 2261692 h 635"/>
                <a:gd name="T10" fmla="*/ 19462 w 23"/>
                <a:gd name="T11" fmla="*/ 1056241 h 635"/>
                <a:gd name="T12" fmla="*/ 58387 w 23"/>
                <a:gd name="T13" fmla="*/ 0 h 635"/>
                <a:gd name="T14" fmla="*/ 46709 w 23"/>
                <a:gd name="T15" fmla="*/ 0 h 635"/>
                <a:gd name="T16" fmla="*/ 3892 w 23"/>
                <a:gd name="T17" fmla="*/ 1056241 h 635"/>
                <a:gd name="T18" fmla="*/ 42817 w 23"/>
                <a:gd name="T19" fmla="*/ 226561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0035 w 17"/>
                <a:gd name="T3" fmla="*/ 220084 h 107"/>
                <a:gd name="T4" fmla="*/ 68118 w 17"/>
                <a:gd name="T5" fmla="*/ 420517 h 107"/>
                <a:gd name="T6" fmla="*/ 44076 w 17"/>
                <a:gd name="T7" fmla="*/ 180783 h 107"/>
                <a:gd name="T8" fmla="*/ 40069 w 17"/>
                <a:gd name="T9" fmla="*/ 16899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19699 w 41"/>
                <a:gd name="T3" fmla="*/ 365920 h 222"/>
                <a:gd name="T4" fmla="*/ 66978 w 41"/>
                <a:gd name="T5" fmla="*/ 653148 h 222"/>
                <a:gd name="T6" fmla="*/ 94557 w 41"/>
                <a:gd name="T7" fmla="*/ 723971 h 222"/>
                <a:gd name="T8" fmla="*/ 161535 w 41"/>
                <a:gd name="T9" fmla="*/ 873487 h 222"/>
                <a:gd name="T10" fmla="*/ 149715 w 41"/>
                <a:gd name="T11" fmla="*/ 834141 h 222"/>
                <a:gd name="T12" fmla="*/ 51218 w 41"/>
                <a:gd name="T13" fmla="*/ 361986 h 222"/>
                <a:gd name="T14" fmla="*/ 31519 w 41"/>
                <a:gd name="T15" fmla="*/ 86562 h 222"/>
                <a:gd name="T16" fmla="*/ 27579 w 41"/>
                <a:gd name="T17" fmla="*/ 7082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7519 w 450"/>
                <a:gd name="T1" fmla="*/ 3353723 h 878"/>
                <a:gd name="T2" fmla="*/ 196568 w 450"/>
                <a:gd name="T3" fmla="*/ 2407298 h 878"/>
                <a:gd name="T4" fmla="*/ 585771 w 450"/>
                <a:gd name="T5" fmla="*/ 1523706 h 878"/>
                <a:gd name="T6" fmla="*/ 1120435 w 450"/>
                <a:gd name="T7" fmla="*/ 718655 h 878"/>
                <a:gd name="T8" fmla="*/ 1431012 w 450"/>
                <a:gd name="T9" fmla="*/ 349510 h 878"/>
                <a:gd name="T10" fmla="*/ 1596129 w 450"/>
                <a:gd name="T11" fmla="*/ 172791 h 878"/>
                <a:gd name="T12" fmla="*/ 1769108 w 450"/>
                <a:gd name="T13" fmla="*/ 3927 h 878"/>
                <a:gd name="T14" fmla="*/ 1769108 w 450"/>
                <a:gd name="T15" fmla="*/ 0 h 878"/>
                <a:gd name="T16" fmla="*/ 1592197 w 450"/>
                <a:gd name="T17" fmla="*/ 168864 h 878"/>
                <a:gd name="T18" fmla="*/ 1427080 w 450"/>
                <a:gd name="T19" fmla="*/ 345583 h 878"/>
                <a:gd name="T20" fmla="*/ 1112572 w 450"/>
                <a:gd name="T21" fmla="*/ 710801 h 878"/>
                <a:gd name="T22" fmla="*/ 570046 w 450"/>
                <a:gd name="T23" fmla="*/ 1515851 h 878"/>
                <a:gd name="T24" fmla="*/ 176911 w 450"/>
                <a:gd name="T25" fmla="*/ 2399444 h 878"/>
                <a:gd name="T26" fmla="*/ 0 w 450"/>
                <a:gd name="T27" fmla="*/ 3353723 h 878"/>
                <a:gd name="T28" fmla="*/ 0 w 450"/>
                <a:gd name="T29" fmla="*/ 3373359 h 878"/>
                <a:gd name="T30" fmla="*/ 27519 w 450"/>
                <a:gd name="T31" fmla="*/ 3447973 h 878"/>
                <a:gd name="T32" fmla="*/ 27519 w 450"/>
                <a:gd name="T33" fmla="*/ 3353723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102649 w 35"/>
                <a:gd name="T3" fmla="*/ 288007 h 73"/>
                <a:gd name="T4" fmla="*/ 138182 w 35"/>
                <a:gd name="T5" fmla="*/ 28800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7247 w 8"/>
                <a:gd name="T1" fmla="*/ 173525 h 48"/>
                <a:gd name="T2" fmla="*/ 31139 w 8"/>
                <a:gd name="T3" fmla="*/ 189300 h 48"/>
                <a:gd name="T4" fmla="*/ 31139 w 8"/>
                <a:gd name="T5" fmla="*/ 74931 h 48"/>
                <a:gd name="T6" fmla="*/ 3892 w 8"/>
                <a:gd name="T7" fmla="*/ 0 h 48"/>
                <a:gd name="T8" fmla="*/ 0 w 8"/>
                <a:gd name="T9" fmla="*/ 102538 h 48"/>
                <a:gd name="T10" fmla="*/ 27247 w 8"/>
                <a:gd name="T11" fmla="*/ 173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7247 w 52"/>
                <a:gd name="T1" fmla="*/ 70672 h 135"/>
                <a:gd name="T2" fmla="*/ 0 w 52"/>
                <a:gd name="T3" fmla="*/ 0 h 135"/>
                <a:gd name="T4" fmla="*/ 46709 w 52"/>
                <a:gd name="T5" fmla="*/ 188459 h 135"/>
                <a:gd name="T6" fmla="*/ 62279 w 52"/>
                <a:gd name="T7" fmla="*/ 243426 h 135"/>
                <a:gd name="T8" fmla="*/ 198514 w 52"/>
                <a:gd name="T9" fmla="*/ 530041 h 135"/>
                <a:gd name="T10" fmla="*/ 202406 w 52"/>
                <a:gd name="T11" fmla="*/ 530041 h 135"/>
                <a:gd name="T12" fmla="*/ 93418 w 52"/>
                <a:gd name="T13" fmla="*/ 219869 h 135"/>
                <a:gd name="T14" fmla="*/ 27247 w 52"/>
                <a:gd name="T15" fmla="*/ 70672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7835 w 103"/>
                <a:gd name="T1" fmla="*/ 832225 h 920"/>
                <a:gd name="T2" fmla="*/ 103388 w 103"/>
                <a:gd name="T3" fmla="*/ 1763524 h 920"/>
                <a:gd name="T4" fmla="*/ 226658 w 103"/>
                <a:gd name="T5" fmla="*/ 2690860 h 920"/>
                <a:gd name="T6" fmla="*/ 401622 w 103"/>
                <a:gd name="T7" fmla="*/ 3610270 h 920"/>
                <a:gd name="T8" fmla="*/ 409575 w 103"/>
                <a:gd name="T9" fmla="*/ 3645937 h 920"/>
                <a:gd name="T10" fmla="*/ 393669 w 103"/>
                <a:gd name="T11" fmla="*/ 3463640 h 920"/>
                <a:gd name="T12" fmla="*/ 393669 w 103"/>
                <a:gd name="T13" fmla="*/ 3431936 h 920"/>
                <a:gd name="T14" fmla="*/ 250517 w 103"/>
                <a:gd name="T15" fmla="*/ 2686897 h 920"/>
                <a:gd name="T16" fmla="*/ 119294 w 103"/>
                <a:gd name="T17" fmla="*/ 1759561 h 920"/>
                <a:gd name="T18" fmla="*/ 35788 w 103"/>
                <a:gd name="T19" fmla="*/ 828262 h 920"/>
                <a:gd name="T20" fmla="*/ 11929 w 103"/>
                <a:gd name="T21" fmla="*/ 364594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594 h 920"/>
                <a:gd name="T28" fmla="*/ 27835 w 103"/>
                <a:gd name="T29" fmla="*/ 832225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1300 w 88"/>
                <a:gd name="T1" fmla="*/ 909069 h 330"/>
                <a:gd name="T2" fmla="*/ 350838 w 88"/>
                <a:gd name="T3" fmla="*/ 1310012 h 330"/>
                <a:gd name="T4" fmla="*/ 350838 w 88"/>
                <a:gd name="T5" fmla="*/ 1222678 h 330"/>
                <a:gd name="T6" fmla="*/ 350838 w 88"/>
                <a:gd name="T7" fmla="*/ 1206799 h 330"/>
                <a:gd name="T8" fmla="*/ 247181 w 88"/>
                <a:gd name="T9" fmla="*/ 897160 h 330"/>
                <a:gd name="T10" fmla="*/ 0 w 88"/>
                <a:gd name="T11" fmla="*/ 0 h 330"/>
                <a:gd name="T12" fmla="*/ 27908 w 88"/>
                <a:gd name="T13" fmla="*/ 250093 h 330"/>
                <a:gd name="T14" fmla="*/ 211300 w 88"/>
                <a:gd name="T15" fmla="*/ 909069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3813 w 90"/>
                <a:gd name="T1" fmla="*/ 59473 h 207"/>
                <a:gd name="T2" fmla="*/ 0 w 90"/>
                <a:gd name="T3" fmla="*/ 0 h 207"/>
                <a:gd name="T4" fmla="*/ 3969 w 90"/>
                <a:gd name="T5" fmla="*/ 114981 h 207"/>
                <a:gd name="T6" fmla="*/ 166688 w 90"/>
                <a:gd name="T7" fmla="*/ 503540 h 207"/>
                <a:gd name="T8" fmla="*/ 317500 w 90"/>
                <a:gd name="T9" fmla="*/ 820730 h 207"/>
                <a:gd name="T10" fmla="*/ 357188 w 90"/>
                <a:gd name="T11" fmla="*/ 820730 h 207"/>
                <a:gd name="T12" fmla="*/ 198438 w 90"/>
                <a:gd name="T13" fmla="*/ 487680 h 207"/>
                <a:gd name="T14" fmla="*/ 23813 w 90"/>
                <a:gd name="T15" fmla="*/ 59473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401541 w 115"/>
                <a:gd name="T1" fmla="*/ 1623055 h 467"/>
                <a:gd name="T2" fmla="*/ 310101 w 115"/>
                <a:gd name="T3" fmla="*/ 1365112 h 467"/>
                <a:gd name="T4" fmla="*/ 115294 w 115"/>
                <a:gd name="T5" fmla="*/ 599221 h 467"/>
                <a:gd name="T6" fmla="*/ 51683 w 115"/>
                <a:gd name="T7" fmla="*/ 210322 h 467"/>
                <a:gd name="T8" fmla="*/ 0 w 115"/>
                <a:gd name="T9" fmla="*/ 0 h 467"/>
                <a:gd name="T10" fmla="*/ 83489 w 115"/>
                <a:gd name="T11" fmla="*/ 603189 h 467"/>
                <a:gd name="T12" fmla="*/ 274320 w 115"/>
                <a:gd name="T13" fmla="*/ 1377017 h 467"/>
                <a:gd name="T14" fmla="*/ 409492 w 115"/>
                <a:gd name="T15" fmla="*/ 1750042 h 467"/>
                <a:gd name="T16" fmla="*/ 457200 w 115"/>
                <a:gd name="T17" fmla="*/ 1853219 h 467"/>
                <a:gd name="T18" fmla="*/ 445273 w 115"/>
                <a:gd name="T19" fmla="*/ 1817504 h 467"/>
                <a:gd name="T20" fmla="*/ 401541 w 115"/>
                <a:gd name="T21" fmla="*/ 1623055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68218 w 36"/>
                <a:gd name="T1" fmla="*/ 2508226 h 633"/>
                <a:gd name="T2" fmla="*/ 52167 w 36"/>
                <a:gd name="T3" fmla="*/ 2365578 h 633"/>
                <a:gd name="T4" fmla="*/ 20064 w 36"/>
                <a:gd name="T5" fmla="*/ 1577052 h 633"/>
                <a:gd name="T6" fmla="*/ 52167 w 36"/>
                <a:gd name="T7" fmla="*/ 784564 h 633"/>
                <a:gd name="T8" fmla="*/ 88282 w 36"/>
                <a:gd name="T9" fmla="*/ 392282 h 633"/>
                <a:gd name="T10" fmla="*/ 144462 w 36"/>
                <a:gd name="T11" fmla="*/ 0 h 633"/>
                <a:gd name="T12" fmla="*/ 140449 w 36"/>
                <a:gd name="T13" fmla="*/ 0 h 633"/>
                <a:gd name="T14" fmla="*/ 80257 w 36"/>
                <a:gd name="T15" fmla="*/ 392282 h 633"/>
                <a:gd name="T16" fmla="*/ 40128 w 36"/>
                <a:gd name="T17" fmla="*/ 784564 h 633"/>
                <a:gd name="T18" fmla="*/ 4013 w 36"/>
                <a:gd name="T19" fmla="*/ 1577052 h 633"/>
                <a:gd name="T20" fmla="*/ 28090 w 36"/>
                <a:gd name="T21" fmla="*/ 2333879 h 633"/>
                <a:gd name="T22" fmla="*/ 64205 w 36"/>
                <a:gd name="T23" fmla="*/ 2504264 h 633"/>
                <a:gd name="T24" fmla="*/ 68218 w 36"/>
                <a:gd name="T25" fmla="*/ 250822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87313 w 28"/>
                <a:gd name="T1" fmla="*/ 232804 h 59"/>
                <a:gd name="T2" fmla="*/ 111125 w 28"/>
                <a:gd name="T3" fmla="*/ 232804 h 59"/>
                <a:gd name="T4" fmla="*/ 0 w 28"/>
                <a:gd name="T5" fmla="*/ 0 h 59"/>
                <a:gd name="T6" fmla="*/ 87313 w 28"/>
                <a:gd name="T7" fmla="*/ 232804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16062 w 17"/>
                <a:gd name="T1" fmla="*/ 214402 h 107"/>
                <a:gd name="T2" fmla="*/ 68262 w 17"/>
                <a:gd name="T3" fmla="*/ 424833 h 107"/>
                <a:gd name="T4" fmla="*/ 40154 w 17"/>
                <a:gd name="T5" fmla="*/ 174698 h 107"/>
                <a:gd name="T6" fmla="*/ 36139 w 17"/>
                <a:gd name="T7" fmla="*/ 170727 h 107"/>
                <a:gd name="T8" fmla="*/ 0 w 17"/>
                <a:gd name="T9" fmla="*/ 0 h 107"/>
                <a:gd name="T10" fmla="*/ 0 w 17"/>
                <a:gd name="T11" fmla="*/ 31763 h 107"/>
                <a:gd name="T12" fmla="*/ 16062 w 17"/>
                <a:gd name="T13" fmla="*/ 214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31793 w 294"/>
                <a:gd name="T1" fmla="*/ 2191003 h 568"/>
                <a:gd name="T2" fmla="*/ 139095 w 294"/>
                <a:gd name="T3" fmla="*/ 1572926 h 568"/>
                <a:gd name="T4" fmla="*/ 393441 w 294"/>
                <a:gd name="T5" fmla="*/ 998432 h 568"/>
                <a:gd name="T6" fmla="*/ 743166 w 294"/>
                <a:gd name="T7" fmla="*/ 471482 h 568"/>
                <a:gd name="T8" fmla="*/ 945848 w 294"/>
                <a:gd name="T9" fmla="*/ 229798 h 568"/>
                <a:gd name="T10" fmla="*/ 1053150 w 294"/>
                <a:gd name="T11" fmla="*/ 110937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6975 h 568"/>
                <a:gd name="T18" fmla="*/ 941873 w 294"/>
                <a:gd name="T19" fmla="*/ 221874 h 568"/>
                <a:gd name="T20" fmla="*/ 735218 w 294"/>
                <a:gd name="T21" fmla="*/ 463558 h 568"/>
                <a:gd name="T22" fmla="*/ 377544 w 294"/>
                <a:gd name="T23" fmla="*/ 986545 h 568"/>
                <a:gd name="T24" fmla="*/ 119224 w 294"/>
                <a:gd name="T25" fmla="*/ 1568964 h 568"/>
                <a:gd name="T26" fmla="*/ 0 w 294"/>
                <a:gd name="T27" fmla="*/ 2175154 h 568"/>
                <a:gd name="T28" fmla="*/ 27819 w 294"/>
                <a:gd name="T29" fmla="*/ 2250433 h 568"/>
                <a:gd name="T30" fmla="*/ 31793 w 294"/>
                <a:gd name="T31" fmla="*/ 2191003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76009 w 25"/>
                <a:gd name="T3" fmla="*/ 209129 h 53"/>
                <a:gd name="T4" fmla="*/ 100012 w 25"/>
                <a:gd name="T5" fmla="*/ 209129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838 h 141"/>
                <a:gd name="T4" fmla="*/ 70945 w 29"/>
                <a:gd name="T5" fmla="*/ 463844 h 141"/>
                <a:gd name="T6" fmla="*/ 114300 w 29"/>
                <a:gd name="T7" fmla="*/ 558991 h 141"/>
                <a:gd name="T8" fmla="*/ 106417 w 29"/>
                <a:gd name="T9" fmla="*/ 535204 h 141"/>
                <a:gd name="T10" fmla="*/ 31531 w 29"/>
                <a:gd name="T11" fmla="*/ 87218 h 141"/>
                <a:gd name="T12" fmla="*/ 15766 w 29"/>
                <a:gd name="T13" fmla="*/ 43609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102591 h 48"/>
                <a:gd name="T2" fmla="*/ 15875 w 8"/>
                <a:gd name="T3" fmla="*/ 145995 h 48"/>
                <a:gd name="T4" fmla="*/ 31750 w 8"/>
                <a:gd name="T5" fmla="*/ 189399 h 48"/>
                <a:gd name="T6" fmla="*/ 27781 w 8"/>
                <a:gd name="T7" fmla="*/ 74970 h 48"/>
                <a:gd name="T8" fmla="*/ 0 w 8"/>
                <a:gd name="T9" fmla="*/ 0 h 48"/>
                <a:gd name="T10" fmla="*/ 0 w 8"/>
                <a:gd name="T11" fmla="*/ 15783 h 48"/>
                <a:gd name="T12" fmla="*/ 0 w 8"/>
                <a:gd name="T13" fmla="*/ 10259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43656 w 44"/>
                <a:gd name="T1" fmla="*/ 110815 h 111"/>
                <a:gd name="T2" fmla="*/ 0 w 44"/>
                <a:gd name="T3" fmla="*/ 0 h 111"/>
                <a:gd name="T4" fmla="*/ 43656 w 44"/>
                <a:gd name="T5" fmla="*/ 193926 h 111"/>
                <a:gd name="T6" fmla="*/ 55563 w 44"/>
                <a:gd name="T7" fmla="*/ 229545 h 111"/>
                <a:gd name="T8" fmla="*/ 154781 w 44"/>
                <a:gd name="T9" fmla="*/ 439301 h 111"/>
                <a:gd name="T10" fmla="*/ 174625 w 44"/>
                <a:gd name="T11" fmla="*/ 439301 h 111"/>
                <a:gd name="T12" fmla="*/ 87313 w 44"/>
                <a:gd name="T13" fmla="*/ 205799 h 111"/>
                <a:gd name="T14" fmla="*/ 43656 w 44"/>
                <a:gd name="T15" fmla="*/ 11081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60A27A-7E5D-4479-A6BF-AF92EE4736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477D7B8-172F-47B9-83B9-D7F97C89B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18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transition spd="slow"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86106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Специальность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33.02.01. Фармация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943600"/>
            <a:ext cx="259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Ульяновск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2022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81000"/>
            <a:ext cx="76581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ФЕДЕРАЛЬНОЕ ГОСУДАРСТВЕННОЕ БЮДЖЕТНОЕ </a:t>
            </a:r>
          </a:p>
          <a:p>
            <a:pPr lvl="1"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ПРОФЕССИОНАЛЬНОЕ ОБРАЗОВАТЕЛЬНОЕ УЧРЕЖДЕНИЕ </a:t>
            </a:r>
          </a:p>
          <a:p>
            <a:pPr lvl="1"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«УЛЬЯНОВСКИЙ ФАРМАЦЕВТИЧЕСКИЙ КОЛЛЕДЖ» </a:t>
            </a:r>
          </a:p>
          <a:p>
            <a:pPr lvl="1" algn="ctr"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МИНИСТЕРСТВА ЗДРАВООХРАНЕНИЯ РОССИЙСКОЙ ФЕДЕРАЦИИ </a:t>
            </a:r>
          </a:p>
        </p:txBody>
      </p:sp>
      <p:pic>
        <p:nvPicPr>
          <p:cNvPr id="5" name="Рисунок 4" descr="УФК-Логотип-М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40" y="71068"/>
            <a:ext cx="170497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90710"/>
            <a:ext cx="7543800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ПОГРУЖЕНИЕ В ПРОФЕССИЮ ПРОИСХОДИТ ПРИ ИЗУЧЕНИИ 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4786118"/>
            <a:ext cx="8534400" cy="207188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</a:t>
            </a:r>
            <a:r>
              <a:rPr lang="ru-RU" sz="2600" b="1" i="1" dirty="0" smtClean="0">
                <a:solidFill>
                  <a:srgbClr val="002060"/>
                </a:solidFill>
              </a:rPr>
              <a:t>ТЕХНОЛОГИЯ ИЗГОТОВЛЕНИЯ ЛЕКАРСТВЕННЫХ ФОРМ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раскроет секреты приготовления лекарств по рецептам врачей (порошков, мазей,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микстур, растворов, свечей)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pharmcol.ru/uploads/posts/2014-03/1393845014_img_9388.jpg"/>
          <p:cNvPicPr>
            <a:picLocks noChangeAspect="1" noChangeArrowheads="1"/>
          </p:cNvPicPr>
          <p:nvPr/>
        </p:nvPicPr>
        <p:blipFill>
          <a:blip r:embed="rId2" cstate="print"/>
          <a:srcRect l="27100" r="7713" b="12610"/>
          <a:stretch>
            <a:fillRect/>
          </a:stretch>
        </p:blipFill>
        <p:spPr bwMode="auto">
          <a:xfrm>
            <a:off x="1788994" y="3053631"/>
            <a:ext cx="2057400" cy="189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D:\май2017\ПРОФОРИЕНТАЦИЯ\!\фарм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4800600" cy="262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pharmcol.ru/uploads/posts/2016-03/1456817597_img_5516.jpg"/>
          <p:cNvPicPr>
            <a:picLocks noChangeAspect="1" noChangeArrowheads="1"/>
          </p:cNvPicPr>
          <p:nvPr/>
        </p:nvPicPr>
        <p:blipFill>
          <a:blip r:embed="rId4" cstate="print"/>
          <a:srcRect b="4741"/>
          <a:stretch>
            <a:fillRect/>
          </a:stretch>
        </p:blipFill>
        <p:spPr bwMode="auto">
          <a:xfrm>
            <a:off x="152400" y="1524000"/>
            <a:ext cx="307533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152400"/>
            <a:ext cx="6934200" cy="1676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ПОГРУЖЕНИЕ В ПРОФЕССИЮ ПРОИСХОДИТ ПРИ ИЗУЧЕНИИ 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181600"/>
            <a:ext cx="8458200" cy="1295400"/>
          </a:xfrm>
        </p:spPr>
        <p:txBody>
          <a:bodyPr/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    КОНТРОЛЬ КАЧЕСТВА ЛЕКАРСТВЕННЫХ СРЕДСТВ – </a:t>
            </a:r>
            <a:r>
              <a:rPr lang="ru-RU" sz="2200" b="1" i="1" dirty="0" smtClean="0">
                <a:solidFill>
                  <a:srgbClr val="002060"/>
                </a:solidFill>
              </a:rPr>
              <a:t>раскрывает вопросы правильности изготовления лекарства в аптеке, его состава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8" name="Picture 6" descr="http://pharmcol.ru/uploads/posts/2016-03/1456817550_img_5494.jpg"/>
          <p:cNvPicPr>
            <a:picLocks noChangeAspect="1" noChangeArrowheads="1"/>
          </p:cNvPicPr>
          <p:nvPr/>
        </p:nvPicPr>
        <p:blipFill>
          <a:blip r:embed="rId2" cstate="print"/>
          <a:srcRect r="14436" b="6940"/>
          <a:stretch>
            <a:fillRect/>
          </a:stretch>
        </p:blipFill>
        <p:spPr bwMode="auto">
          <a:xfrm>
            <a:off x="5476269" y="1600200"/>
            <a:ext cx="366773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scn0506"/>
          <p:cNvPicPr>
            <a:picLocks noChangeAspect="1" noChangeArrowheads="1"/>
          </p:cNvPicPr>
          <p:nvPr/>
        </p:nvPicPr>
        <p:blipFill>
          <a:blip r:embed="rId3" cstate="print"/>
          <a:srcRect l="18930" t="8115" r="16168" b="14793"/>
          <a:stretch>
            <a:fillRect/>
          </a:stretch>
        </p:blipFill>
        <p:spPr bwMode="auto">
          <a:xfrm>
            <a:off x="304800" y="1600200"/>
            <a:ext cx="224552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19400"/>
            <a:ext cx="2667000" cy="210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599" y="381000"/>
            <a:ext cx="82391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ПРАКТИЧЕСКИЕ ЗАНЯТИЯ ПРОХОДЯТ В УЧЕБНЫХ АПТЕКАХ,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ОСНАЩЕННЫХ СОВРЕМЕННЫМ ОБОРУДОВАНИЕМ</a:t>
            </a:r>
          </a:p>
        </p:txBody>
      </p:sp>
      <p:pic>
        <p:nvPicPr>
          <p:cNvPr id="25604" name="Picture 2" descr="C:\Users\Ольга Викторовна\Desktop\1537185012_img_2264.jpg"/>
          <p:cNvPicPr>
            <a:picLocks noChangeAspect="1" noChangeArrowheads="1"/>
          </p:cNvPicPr>
          <p:nvPr/>
        </p:nvPicPr>
        <p:blipFill>
          <a:blip r:embed="rId2" cstate="print"/>
          <a:srcRect l="4918" t="11246" b="11922"/>
          <a:stretch>
            <a:fillRect/>
          </a:stretch>
        </p:blipFill>
        <p:spPr bwMode="auto">
          <a:xfrm>
            <a:off x="304800" y="1589088"/>
            <a:ext cx="4495800" cy="258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1524000" y="5257800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2200" b="1" i="1" dirty="0">
                <a:solidFill>
                  <a:srgbClr val="002060"/>
                </a:solidFill>
                <a:latin typeface="+mn-lt"/>
              </a:rPr>
              <a:t>А СПЕЦИАЛЬНОСТИ «</a:t>
            </a:r>
            <a:r>
              <a:rPr lang="en-US" sz="2200" b="1" i="1" dirty="0">
                <a:solidFill>
                  <a:srgbClr val="002060"/>
                </a:solidFill>
                <a:latin typeface="+mn-lt"/>
              </a:rPr>
              <a:t>Ф</a:t>
            </a:r>
            <a:r>
              <a:rPr lang="ru-RU" sz="2200" b="1" i="1" dirty="0">
                <a:solidFill>
                  <a:srgbClr val="002060"/>
                </a:solidFill>
                <a:latin typeface="+mn-lt"/>
              </a:rPr>
              <a:t>АРМАЦИЯ»</a:t>
            </a:r>
          </a:p>
          <a:p>
            <a:pPr algn="ctr"/>
            <a:r>
              <a:rPr lang="ru-RU" sz="2200" b="1" i="1" dirty="0">
                <a:solidFill>
                  <a:srgbClr val="002060"/>
                </a:solidFill>
                <a:latin typeface="+mn-lt"/>
              </a:rPr>
              <a:t>РАБОТАЮТ ОПЫТНЫЕ ПРЕПОДАВАТЕЛИ</a:t>
            </a: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5334000" y="4267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10" name="Picture 2" descr="https://sun9-68.userapi.com/impg/c858528/v858528550/7f759/GRSZTFNZg8k.jpg?size=1280x854&amp;quality=96&amp;sign=c911c0ca85a0bc5fc68376b2b2483358&amp;type=album"/>
          <p:cNvPicPr>
            <a:picLocks noChangeAspect="1" noChangeArrowheads="1"/>
          </p:cNvPicPr>
          <p:nvPr/>
        </p:nvPicPr>
        <p:blipFill>
          <a:blip r:embed="rId3" cstate="print"/>
          <a:srcRect t="5282" r="17284" b="15150"/>
          <a:stretch>
            <a:fillRect/>
          </a:stretch>
        </p:blipFill>
        <p:spPr bwMode="auto">
          <a:xfrm>
            <a:off x="5078316" y="4418350"/>
            <a:ext cx="3561907" cy="2286000"/>
          </a:xfrm>
          <a:prstGeom prst="rect">
            <a:avLst/>
          </a:prstGeom>
          <a:noFill/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4" cstate="print"/>
          <a:srcRect t="5263" b="7895"/>
          <a:stretch>
            <a:fillRect/>
          </a:stretch>
        </p:blipFill>
        <p:spPr bwMode="auto">
          <a:xfrm>
            <a:off x="4953000" y="1524000"/>
            <a:ext cx="397765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ЕСТА РАБОТЫ ФАРМАЦЕВТОВ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5562600" cy="3581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Специальность </a:t>
            </a:r>
            <a:r>
              <a:rPr lang="ru-RU" b="1" u="sng" dirty="0">
                <a:solidFill>
                  <a:srgbClr val="002060"/>
                </a:solidFill>
              </a:rPr>
              <a:t>фармацевта </a:t>
            </a:r>
            <a:r>
              <a:rPr lang="ru-RU" b="1" dirty="0" smtClean="0">
                <a:solidFill>
                  <a:srgbClr val="002060"/>
                </a:solidFill>
              </a:rPr>
              <a:t> дает </a:t>
            </a:r>
            <a:r>
              <a:rPr lang="ru-RU" b="1" dirty="0">
                <a:solidFill>
                  <a:srgbClr val="002060"/>
                </a:solidFill>
              </a:rPr>
              <a:t>право </a:t>
            </a:r>
            <a:r>
              <a:rPr lang="ru-RU" b="1" dirty="0" smtClean="0">
                <a:solidFill>
                  <a:srgbClr val="002060"/>
                </a:solidFill>
              </a:rPr>
              <a:t>работать: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в аптеках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в больницах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в лабораториях исследовательских институтов,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на </a:t>
            </a:r>
            <a:r>
              <a:rPr lang="ru-RU" b="1" dirty="0">
                <a:solidFill>
                  <a:srgbClr val="002060"/>
                </a:solidFill>
              </a:rPr>
              <a:t>предприятиях фармацевтической </a:t>
            </a:r>
            <a:r>
              <a:rPr lang="ru-RU" b="1" dirty="0" smtClean="0">
                <a:solidFill>
                  <a:srgbClr val="002060"/>
                </a:solidFill>
              </a:rPr>
              <a:t>промышленности,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на аптечных складах,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 в сфере продвижения лекарств и  </a:t>
            </a:r>
            <a:r>
              <a:rPr lang="ru-RU" b="1" dirty="0">
                <a:solidFill>
                  <a:srgbClr val="002060"/>
                </a:solidFill>
              </a:rPr>
              <a:t>т.д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6" descr="https://st.depositphotos.com/1363130/1655/i/950/depositphotos_16552299-stock-photo-woman-pharmacist-working-in-labor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3200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s://business-asset.com/watermark/salebiz/5bec06ca18ea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714" y="1371600"/>
            <a:ext cx="2933200" cy="195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t="630" b="9983"/>
          <a:stretch>
            <a:fillRect/>
          </a:stretch>
        </p:blipFill>
        <p:spPr bwMode="auto">
          <a:xfrm>
            <a:off x="6278274" y="3657600"/>
            <a:ext cx="258473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746625"/>
            <a:ext cx="2895600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5536543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420100" cy="2667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Аккуратность</a:t>
            </a:r>
            <a:r>
              <a:rPr lang="ru-RU" b="1" i="1" dirty="0">
                <a:solidFill>
                  <a:srgbClr val="002060"/>
                </a:solidFill>
              </a:rPr>
              <a:t>, ответственность, пунктуальность, общительность, внимание к деталям, долговременная </a:t>
            </a:r>
            <a:r>
              <a:rPr lang="ru-RU" b="1" i="1" dirty="0" smtClean="0">
                <a:solidFill>
                  <a:srgbClr val="002060"/>
                </a:solidFill>
              </a:rPr>
              <a:t>память, хорошая </a:t>
            </a:r>
            <a:r>
              <a:rPr lang="ru-RU" b="1" i="1" dirty="0">
                <a:solidFill>
                  <a:srgbClr val="002060"/>
                </a:solidFill>
              </a:rPr>
              <a:t>координация </a:t>
            </a:r>
            <a:r>
              <a:rPr lang="ru-RU" b="1" i="1" dirty="0" smtClean="0">
                <a:solidFill>
                  <a:srgbClr val="002060"/>
                </a:solidFill>
              </a:rPr>
              <a:t>движений, </a:t>
            </a:r>
            <a:r>
              <a:rPr lang="ru-RU" b="1" i="1" dirty="0">
                <a:solidFill>
                  <a:srgbClr val="002060"/>
                </a:solidFill>
              </a:rPr>
              <a:t>твердость руки, </a:t>
            </a:r>
            <a:r>
              <a:rPr lang="ru-RU" b="1" i="1" dirty="0" smtClean="0">
                <a:solidFill>
                  <a:srgbClr val="002060"/>
                </a:solidFill>
              </a:rPr>
              <a:t>умение </a:t>
            </a:r>
            <a:r>
              <a:rPr lang="ru-RU" b="1" i="1" dirty="0">
                <a:solidFill>
                  <a:srgbClr val="002060"/>
                </a:solidFill>
              </a:rPr>
              <a:t>грамотно выражать свои мысли, выносливость к эмоциональным нагрузкам, организаторские способности, склонность к работе с </a:t>
            </a:r>
            <a:r>
              <a:rPr lang="ru-RU" b="1" i="1" dirty="0" smtClean="0">
                <a:solidFill>
                  <a:srgbClr val="002060"/>
                </a:solidFill>
              </a:rPr>
              <a:t>документацией </a:t>
            </a:r>
            <a:r>
              <a:rPr lang="ru-RU" b="1" i="1" dirty="0">
                <a:solidFill>
                  <a:srgbClr val="002060"/>
                </a:solidFill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</a:rPr>
              <a:t>др.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7588" name="Picture 4" descr="https://megapolis-real.by/assets/cache/images/stati/ritejl/vet/doktor-vet_4-x-5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0" name="Picture 6" descr="https://pharma.by/media/images/belpharmacia/news/news_20181228/apt6.jpg"/>
          <p:cNvPicPr>
            <a:picLocks noChangeAspect="1" noChangeArrowheads="1"/>
          </p:cNvPicPr>
          <p:nvPr/>
        </p:nvPicPr>
        <p:blipFill>
          <a:blip r:embed="rId3" cstate="print"/>
          <a:srcRect b="16669"/>
          <a:stretch>
            <a:fillRect/>
          </a:stretch>
        </p:blipFill>
        <p:spPr bwMode="auto">
          <a:xfrm>
            <a:off x="381000" y="3962400"/>
            <a:ext cx="3962400" cy="266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50570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430089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4114800" cy="25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30590"/>
            <a:ext cx="3124200" cy="26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96199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Востребованность фармацевтов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заработная плата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28194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Профессия фармацевта востребована. Аптечный бизнес весьма популярен и доходен, особенно в наше время. Постоянно открываются новые аптеки и фармацевты нужны всегда, а значит, устроиться работать с образованием фармацевта труда не составит.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среднем специалисты ежемесячно получают доход от 20 до 40 тысяч рублей. В крупных городах зарплата от 40 тыс. руб. и включает также доход от продажи.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363130/1373/i/950/depositphotos_13733378-stock-photo-beautiful-brunette-pharmacist-in-pharma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590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РЕИМУЩЕСТВА ПРОФЕССИИ: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1000" y="1371600"/>
            <a:ext cx="5867400" cy="52578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Большая сфера деятельности;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Скрытый потенциал к профессиональному росту; 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Стабильность заработной платы и места работы; 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Возможность как очного, так и очно-заочного (вечернего) обучения; 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Саморазвитие и с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амообразование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Удовольствие и удовлетворение от работы, осознание того, что фармацевт, в своем роде предлагая нужные лекарственные препараты человеку, способствует его скорейшему выздоровлению</a:t>
            </a:r>
            <a:r>
              <a:rPr lang="ru-RU" sz="2000" b="1" dirty="0" smtClean="0">
                <a:cs typeface="Times New Roman" pitchFamily="18" charset="0"/>
              </a:rPr>
              <a:t>.</a:t>
            </a:r>
            <a:endParaRPr lang="ru-RU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6553199" cy="89989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ПУТЬ ПОЛУЧЕНИЯ ПРОФЕССИИ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352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Фармацевту необходимо наличие специального образования по специальности «Фармация».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Получить среднее специальное образование по специальности «Фармация» можно в Ульяновском фармацевтическом колледже.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Колледж расположен по адресу: г. Ульяновск, ул. Льва Толстого, дом 37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4038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/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САМОЕ ГЛАВНОЕ В ЭТОЙ ПРОФЕССИИ – ЗАБОТА О ЗДОРОВЬЕ ЛЮДЕЙ, СТРЕМЛЕНИЕ СВОЕВРЕМЕННО ПРИЙТИ НА ПОМОЩЬ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Главная задача, которая стоит перед фармацевтом, - это обеспечение в рамках своих, законодательно оговоренных компетенций своевременной и рациональной медицинской помощи населению.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Одним из главных путей решения этой задачи является грамотное, профессиональное консультирование покупателей по вопросам приобретения лекарств и других товаров аптечного ассортимента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6" name="Picture 6" descr="https://pharma.by/media/images/belpharmacia/news/news_20181228/apt6.jpg"/>
          <p:cNvPicPr>
            <a:picLocks noChangeAspect="1" noChangeArrowheads="1"/>
          </p:cNvPicPr>
          <p:nvPr/>
        </p:nvPicPr>
        <p:blipFill>
          <a:blip r:embed="rId2" cstate="print"/>
          <a:srcRect b="16669"/>
          <a:stretch>
            <a:fillRect/>
          </a:stretch>
        </p:blipFill>
        <p:spPr bwMode="auto">
          <a:xfrm>
            <a:off x="5559224" y="4724400"/>
            <a:ext cx="3203775" cy="215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5334120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liferxgroup.com/wp-content/uploads/2017/01/members1.jpg"/>
          <p:cNvPicPr>
            <a:picLocks noChangeAspect="1" noChangeArrowheads="1"/>
          </p:cNvPicPr>
          <p:nvPr/>
        </p:nvPicPr>
        <p:blipFill>
          <a:blip r:embed="rId2" cstate="print"/>
          <a:srcRect b="14815"/>
          <a:stretch>
            <a:fillRect/>
          </a:stretch>
        </p:blipFill>
        <p:spPr bwMode="auto">
          <a:xfrm>
            <a:off x="1371600" y="2819400"/>
            <a:ext cx="6321287" cy="40386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839200" cy="23622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Пускай не в больничной палате,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недугом ведется борьба,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фармацевтов в белых халатах,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2800" b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орою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зависит судьба.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664575" cy="19494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i="1" dirty="0" smtClean="0">
                <a:solidFill>
                  <a:srgbClr val="002060"/>
                </a:solidFill>
                <a:cs typeface="Arial" pitchFamily="34" charset="0"/>
              </a:rPr>
              <a:t>Фармация</a:t>
            </a:r>
            <a:r>
              <a:rPr lang="ru-RU" sz="31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cs typeface="Arial" pitchFamily="34" charset="0"/>
              </a:rPr>
              <a:t> – неотъемлемая часть системы здравоохранения.</a:t>
            </a:r>
            <a:br>
              <a:rPr lang="ru-RU" sz="31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(от египт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farmaki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cs typeface="Arial" pitchFamily="34" charset="0"/>
              </a:rPr>
              <a:t>–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дарующий исцеление;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        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гр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harmakon </a:t>
            </a:r>
            <a:r>
              <a:rPr lang="ru-RU" sz="3200" dirty="0" smtClean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лекарство)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3276600"/>
            <a:ext cx="6324600" cy="3276600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«Лекарство в руках знающего человека уподобляется бессмертию и жизни, </a:t>
            </a:r>
          </a:p>
          <a:p>
            <a:pPr algn="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в руках невежды –огню и мечу»</a:t>
            </a:r>
            <a:endParaRPr lang="ru-RU" sz="2800" b="1" i="1" dirty="0" smtClean="0">
              <a:solidFill>
                <a:srgbClr val="C00000"/>
              </a:solidFill>
              <a:effectLst/>
            </a:endParaRPr>
          </a:p>
          <a:p>
            <a:pPr algn="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Древнеиндийский врач</a:t>
            </a:r>
            <a:r>
              <a:rPr lang="en-US" b="1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Сушрута</a:t>
            </a:r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667000"/>
            <a:ext cx="2036100" cy="357285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001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</a:t>
            </a:r>
          </a:p>
          <a:p>
            <a:pPr algn="ctr" defTabSz="457200">
              <a:defRPr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4648200" cy="2362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ФАРМАЦИЯ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комплекс научно-практических дисциплин,   изучающих проблемы: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92375"/>
            <a:ext cx="3294061" cy="3603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Поиска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Разработки 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Исследования 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Изготовления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Контроля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Хранения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Отпуска </a:t>
            </a:r>
          </a:p>
          <a:p>
            <a:pPr eaLnBrk="1" hangingPunct="1">
              <a:lnSpc>
                <a:spcPct val="10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Маркетинга </a:t>
            </a:r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3259138" y="2667000"/>
            <a:ext cx="627062" cy="3581400"/>
          </a:xfrm>
          <a:prstGeom prst="rightBrace">
            <a:avLst>
              <a:gd name="adj1" fmla="val 44465"/>
              <a:gd name="adj2" fmla="val 50000"/>
            </a:avLst>
          </a:prstGeom>
          <a:noFill/>
          <a:ln w="38100">
            <a:solidFill>
              <a:srgbClr val="31006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430086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6200" y="3213100"/>
            <a:ext cx="5029200" cy="265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лекарственных </a:t>
            </a:r>
            <a:r>
              <a:rPr lang="ru-RU" sz="2800" dirty="0" smtClean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препаратов,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медицинских изделий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и других товаров,</a:t>
            </a:r>
            <a:endParaRPr lang="ru-RU" sz="2800" dirty="0">
              <a:solidFill>
                <a:schemeClr val="bg1"/>
              </a:solidFill>
              <a:latin typeface="Arial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применяемых для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профилактики и лечения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charset="0"/>
                <a:ea typeface="MS Mincho" pitchFamily="49" charset="-128"/>
                <a:cs typeface="Arial" charset="0"/>
              </a:rPr>
              <a:t>болезней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www.medisorb.ru/images/cms/data/blog/news/%D0%A1%D1%82%D0%B0%D0%BD%D0%B4%D0%B0%D1%80%D1%82%20%D1%84%D0%B0%D1%80%D0%BC%D0%B0%D1%86%D0%B5%D0%B2%D1%82/apteka1-min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14667"/>
          <a:stretch>
            <a:fillRect/>
          </a:stretch>
        </p:blipFill>
        <p:spPr bwMode="auto">
          <a:xfrm>
            <a:off x="5747656" y="3200400"/>
            <a:ext cx="3396343" cy="29718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543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Фармацевт 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это специалист, который: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28800"/>
            <a:ext cx="5410200" cy="4953000"/>
          </a:xfrm>
        </p:spPr>
        <p:txBody>
          <a:bodyPr>
            <a:normAutofit fontScale="70000" lnSpcReduction="20000"/>
          </a:bodyPr>
          <a:lstStyle/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досконально разбирается в лекарственных препаратах, их применении, составе и дозировке;</a:t>
            </a:r>
          </a:p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знает лекарственные растения и их свойства;</a:t>
            </a:r>
          </a:p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владеет компьютерными программами; </a:t>
            </a:r>
          </a:p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может изготовить любую лекарственную форму;</a:t>
            </a:r>
          </a:p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работает с документацией;</a:t>
            </a:r>
          </a:p>
          <a:p>
            <a:pPr marL="216000" indent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взаимодействует со множеством самых разных людей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960893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048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ЛЯ ОСВОЕНИЯ СПЕЦИАЛЬНОСТИ  БУДУТ ИЗУЧАТЬСЯ ПРОФЕССИОНАЛЬНЫЕ ДИСЦИПЛИНЫ</a:t>
            </a:r>
            <a:endParaRPr lang="ru-RU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1939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ОГРУЖЕНИЕ В ПРОФЕССИЮ ПРОИСХОДИТ ПРИ ИЗУЧЕНИИ 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4800600"/>
            <a:ext cx="8382000" cy="16764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ФАРМАКОЛОГИЯ</a:t>
            </a:r>
            <a:r>
              <a:rPr lang="ru-RU" b="1" i="1" dirty="0" smtClean="0">
                <a:solidFill>
                  <a:srgbClr val="002060"/>
                </a:solidFill>
              </a:rPr>
              <a:t>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изучает лекарственные препараты, их применение, противопоказания, побочные действия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Picture 2" descr="Y:\!МАТЕРИАЛЫ НА САЙТ\1.НОВОСТИ УСЕРДНОВА\Фото к ДОД\IMG_6020.JPG"/>
          <p:cNvPicPr>
            <a:picLocks noChangeAspect="1" noChangeArrowheads="1"/>
          </p:cNvPicPr>
          <p:nvPr/>
        </p:nvPicPr>
        <p:blipFill>
          <a:blip r:embed="rId2" cstate="print"/>
          <a:srcRect l="19324"/>
          <a:stretch>
            <a:fillRect/>
          </a:stretch>
        </p:blipFill>
        <p:spPr bwMode="auto">
          <a:xfrm>
            <a:off x="533400" y="1752600"/>
            <a:ext cx="362423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SCN0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991" y="1828772"/>
            <a:ext cx="3961949" cy="297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2286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ПОГРУЖЕНИЕ В ПРОФЕССИЮ ПРОИСХОДИТ ПРИ ИЗУЧЕНИИ 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5800" y="5029200"/>
            <a:ext cx="8001000" cy="1447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Ф</a:t>
            </a:r>
            <a:r>
              <a:rPr lang="ru-RU" sz="2800" b="1" i="1" dirty="0" smtClean="0">
                <a:solidFill>
                  <a:srgbClr val="002060"/>
                </a:solidFill>
              </a:rPr>
              <a:t>АРМАКОГНОЗИЯ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изучает лекарственные растения, их свойства и сырье; препараты растительного и животного происхождения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D:\Аптека\цикл-ест.мед.№1\кл рук\глухова\статья\фото статья\фото аптека\IMG_0009.JPG"/>
          <p:cNvPicPr>
            <a:picLocks noChangeAspect="1" noChangeArrowheads="1"/>
          </p:cNvPicPr>
          <p:nvPr/>
        </p:nvPicPr>
        <p:blipFill>
          <a:blip r:embed="rId2" cstate="print"/>
          <a:srcRect l="13333" t="5870" r="-1" b="13912"/>
          <a:stretch>
            <a:fillRect/>
          </a:stretch>
        </p:blipFill>
        <p:spPr bwMode="auto">
          <a:xfrm>
            <a:off x="533400" y="1828800"/>
            <a:ext cx="3886200" cy="306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scn0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76200"/>
            <a:ext cx="67818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ПОГРУЖЕНИЕ В ПРОФЕССИЮ ПРОИСХОДИТ ПРИ ИЗУЧЕНИИ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724400"/>
            <a:ext cx="8458200" cy="19050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О</a:t>
            </a:r>
            <a:r>
              <a:rPr lang="ru-RU" sz="2400" b="1" i="1" dirty="0" smtClean="0">
                <a:solidFill>
                  <a:srgbClr val="002060"/>
                </a:solidFill>
              </a:rPr>
              <a:t>ТПУСК ЛЕКАРСТВЕННЫХ ПРЕПАРАТОВ И ТОВАРОВ АПТЕЧНОГО АССОРТИМЕНТА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изучает правила выписывания рецептов, продажу лекарств, общение с покупателями и консультирование по подбору нужного товара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pharmcol.ru/upload/iblock/e3c/IMG_20211124_100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2362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мои документы\я\творчество Ларисы\статья\фото статья\IMG_0004.JPG"/>
          <p:cNvPicPr>
            <a:picLocks noChangeAspect="1" noChangeArrowheads="1"/>
          </p:cNvPicPr>
          <p:nvPr/>
        </p:nvPicPr>
        <p:blipFill>
          <a:blip r:embed="rId3" cstate="print"/>
          <a:srcRect l="17405" b="14473"/>
          <a:stretch>
            <a:fillRect/>
          </a:stretch>
        </p:blipFill>
        <p:spPr bwMode="auto">
          <a:xfrm>
            <a:off x="228600" y="1828800"/>
            <a:ext cx="32544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i.pinimg.com/originals/11/4c/ab/114cabea75a6264832f518212afcf9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530" y="2057400"/>
            <a:ext cx="331347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1265"/>
            <a:ext cx="7543800" cy="10079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ПОГРУЖЕНИЕ В ПРОФЕССИЮ ПРОИСХОДИТ ПРИ ИЗУЧЕНИИ МЕЖДИСЦИПЛИНАРНЫХ КУРСОВ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5181600"/>
            <a:ext cx="8077200" cy="129540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b="1" i="1" dirty="0" smtClean="0">
                <a:solidFill>
                  <a:srgbClr val="002060"/>
                </a:solidFill>
              </a:rPr>
              <a:t>РГАНИЗАЦИЯ ДЕЯТЕЛЬНОСТИ АПТЕКИ – </a:t>
            </a:r>
            <a:r>
              <a:rPr lang="ru-RU" sz="2400" b="1" i="1" dirty="0" smtClean="0">
                <a:solidFill>
                  <a:srgbClr val="002060"/>
                </a:solidFill>
              </a:rPr>
              <a:t>изучает требования законодательства, учет движения товара, документы аптеки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pharmcol.ru/upload/resize_cache/iblock/fe3/100_100_2/IMG_20211126_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438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sun9-45.userapi.com/impf/OmaWREiyFB7slsemlbXq6kE-4VuRDcUsnqhPBA/QL_uA14CAUM.jpg?size=768x1024&amp;quality=96&amp;sign=3fc93cca957a05776c74a1d15ddda245&amp;type=album"/>
          <p:cNvPicPr>
            <a:picLocks noChangeAspect="1" noChangeArrowheads="1"/>
          </p:cNvPicPr>
          <p:nvPr/>
        </p:nvPicPr>
        <p:blipFill>
          <a:blip r:embed="rId3" cstate="print"/>
          <a:srcRect t="10624" b="12882"/>
          <a:stretch>
            <a:fillRect/>
          </a:stretch>
        </p:blipFill>
        <p:spPr bwMode="auto">
          <a:xfrm>
            <a:off x="6629400" y="1600200"/>
            <a:ext cx="2286000" cy="233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Y:\!МАТЕРИАЛЫ НА САЙТ\1.НОВОСТИ УСЕРДНОВА\Фото к ДОД\IMG_6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667000"/>
            <a:ext cx="3779038" cy="237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703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Слайд 1</vt:lpstr>
      <vt:lpstr>Фармация  – неотъемлемая часть системы здравоохранения. (от египт. farmaki – дарующий исцеление;           гр. рharmakon – лекарство)</vt:lpstr>
      <vt:lpstr> ФАРМАЦИЯ    комплекс научно-практических дисциплин,   изучающих проблемы:</vt:lpstr>
      <vt:lpstr>Фармацевт –  это специалист, который: </vt:lpstr>
      <vt:lpstr>ДЛЯ ОСВОЕНИЯ СПЕЦИАЛЬНОСТИ  БУДУТ ИЗУЧАТЬСЯ ПРОФЕССИОНАЛЬНЫЕ ДИСЦИПЛИНЫ</vt:lpstr>
      <vt:lpstr>ПОГРУЖЕНИЕ В ПРОФЕССИЮ ПРОИСХОДИТ ПРИ ИЗУЧЕНИИ МЕЖДИСЦИПЛИНАРНЫХ КУРСОВ</vt:lpstr>
      <vt:lpstr>ПОГРУЖЕНИЕ В ПРОФЕССИЮ ПРОИСХОДИТ ПРИ ИЗУЧЕНИИ МЕЖДИСЦИПЛИНАРНЫХ КУРСОВ</vt:lpstr>
      <vt:lpstr>ПОГРУЖЕНИЕ В ПРОФЕССИЮ ПРОИСХОДИТ ПРИ ИЗУЧЕНИИ МЕЖДИСЦИПЛИНАРНЫХ КУРСОВ</vt:lpstr>
      <vt:lpstr>ПОГРУЖЕНИЕ В ПРОФЕССИЮ ПРОИСХОДИТ ПРИ ИЗУЧЕНИИ МЕЖДИСЦИПЛИНАРНЫХ КУРСОВ</vt:lpstr>
      <vt:lpstr>ПОГРУЖЕНИЕ В ПРОФЕССИЮ ПРОИСХОДИТ ПРИ ИЗУЧЕНИИ МЕЖДИСЦИПЛИНАРНЫХ КУРСОВ</vt:lpstr>
      <vt:lpstr>ПОГРУЖЕНИЕ В ПРОФЕССИЮ ПРОИСХОДИТ ПРИ ИЗУЧЕНИИ МЕЖДИСЦИПЛИНАРНЫХ КУРСОВ</vt:lpstr>
      <vt:lpstr>Слайд 12</vt:lpstr>
      <vt:lpstr>МЕСТА РАБОТЫ ФАРМАЦЕВТОВ</vt:lpstr>
      <vt:lpstr>Слайд 14</vt:lpstr>
      <vt:lpstr>Востребованность фармацевтов и заработная плата</vt:lpstr>
      <vt:lpstr>ПРЕИМУЩЕСТВА ПРОФЕССИИ: </vt:lpstr>
      <vt:lpstr>ПУТЬ ПОЛУЧЕНИЯ ПРОФЕССИИ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zavpraktik</cp:lastModifiedBy>
  <cp:revision>239</cp:revision>
  <dcterms:created xsi:type="dcterms:W3CDTF">2018-03-11T09:38:25Z</dcterms:created>
  <dcterms:modified xsi:type="dcterms:W3CDTF">2022-10-19T12:55:42Z</dcterms:modified>
</cp:coreProperties>
</file>