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10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89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2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6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5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76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0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3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1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0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1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3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0DA61-D336-4B9E-A3DC-1AEAACDDB380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74A80-144C-4ABC-875B-4AF1D5F66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9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11510"/>
            <a:ext cx="8435280" cy="4536504"/>
          </a:xfr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Памятка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Министерства </a:t>
            </a:r>
            <a:r>
              <a:rPr lang="ru-RU" sz="4000" b="1" dirty="0">
                <a:solidFill>
                  <a:schemeClr val="bg1"/>
                </a:solidFill>
              </a:rPr>
              <a:t>З</a:t>
            </a:r>
            <a:r>
              <a:rPr lang="ru-RU" sz="4000" b="1" dirty="0" smtClean="0">
                <a:solidFill>
                  <a:schemeClr val="bg1"/>
                </a:solidFill>
              </a:rPr>
              <a:t>дравоохранения Российской Федерации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для граждан о действиях в случае бессимптомного или легкого течения новой коронавирусной инфекции и острой респираторной вирусной инфекции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7654"/>
            <a:ext cx="8928992" cy="3096343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4900" b="1" u="sng" dirty="0" smtClean="0">
                <a:solidFill>
                  <a:srgbClr val="C00000"/>
                </a:solidFill>
              </a:rPr>
              <a:t>ВАЖНО</a:t>
            </a:r>
            <a:r>
              <a:rPr lang="ru-RU" sz="3000" b="1" dirty="0"/>
              <a:t>: </a:t>
            </a:r>
            <a:endParaRPr lang="ru-RU" sz="3000" b="1" dirty="0" smtClean="0"/>
          </a:p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3000" b="1" dirty="0" smtClean="0"/>
              <a:t>Не </a:t>
            </a:r>
            <a:r>
              <a:rPr lang="ru-RU" sz="3000" b="1" dirty="0"/>
              <a:t>стоит самостоятельно принимать антибиотики. Антибиотики могут быть </a:t>
            </a:r>
            <a:r>
              <a:rPr lang="ru-RU" sz="3000" b="1" dirty="0" smtClean="0"/>
              <a:t>назначены</a:t>
            </a:r>
          </a:p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3000" b="1" dirty="0" smtClean="0"/>
              <a:t> </a:t>
            </a:r>
            <a:r>
              <a:rPr lang="ru-RU" sz="3000" b="1" u="sng" dirty="0"/>
              <a:t>только медицинским работником</a:t>
            </a:r>
            <a:r>
              <a:rPr lang="ru-RU" sz="3000" b="1" dirty="0"/>
              <a:t> </a:t>
            </a:r>
            <a:endParaRPr lang="ru-RU" sz="3000" b="1" dirty="0" smtClean="0"/>
          </a:p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3000" b="1" dirty="0" smtClean="0"/>
              <a:t>и </a:t>
            </a:r>
            <a:r>
              <a:rPr lang="ru-RU" sz="3000" b="1" dirty="0"/>
              <a:t>только в случае наличия показаний.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28515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III. Если Вы не вакцинированы и не переболели новой коронавирусной инфекцией COVID-19, 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/>
          </a:bodyPr>
          <a:lstStyle/>
          <a:p>
            <a:pPr lvl="0" fontAlgn="base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endParaRPr lang="ru-RU" sz="2000" b="1" dirty="0" smtClean="0"/>
          </a:p>
          <a:p>
            <a:pPr lvl="0" fontAlgn="base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2000" b="1" dirty="0" smtClean="0"/>
              <a:t>при </a:t>
            </a:r>
            <a:r>
              <a:rPr lang="ru-RU" sz="2000" b="1" dirty="0"/>
              <a:t>появлении любых симптомов ОРВИ (кашель, насморк, першение или боль в горле, повышение температуры выше 38,0</a:t>
            </a:r>
            <a:r>
              <a:rPr lang="ru-RU" sz="2000" b="1" baseline="30000" dirty="0"/>
              <a:t>0</a:t>
            </a:r>
            <a:r>
              <a:rPr lang="ru-RU" sz="2000" b="1" dirty="0"/>
              <a:t>С) и вне зависимости от результатов ПЦР-диагностики</a:t>
            </a:r>
            <a:endParaRPr lang="ru-RU" sz="2000" dirty="0"/>
          </a:p>
          <a:p>
            <a:pPr marL="0" indent="0">
              <a:buClr>
                <a:srgbClr val="C00000"/>
              </a:buClr>
              <a:buSzPct val="150000"/>
              <a:buNone/>
            </a:pPr>
            <a:endParaRPr lang="ru-RU" sz="2000" dirty="0"/>
          </a:p>
          <a:p>
            <a:pPr lvl="0" fontAlgn="base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2000" b="1" dirty="0"/>
              <a:t>у Вас положительный мазок на SARS-CoV-2 (новая </a:t>
            </a:r>
            <a:r>
              <a:rPr lang="ru-RU" sz="2000" b="1" dirty="0" err="1"/>
              <a:t>коронавирусная</a:t>
            </a:r>
            <a:r>
              <a:rPr lang="ru-RU" sz="2000" b="1" dirty="0"/>
              <a:t> инфекция COVID-19) вне зависимости от симптомов заболевания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6547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III. Если Вы не вакцинированы и не переболели новой коронавирусной инфекцией COVID-19, 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/>
          </a:bodyPr>
          <a:lstStyle/>
          <a:p>
            <a:pPr lvl="0" fontAlgn="base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endParaRPr lang="ru-RU" sz="2000" b="1" dirty="0" smtClean="0"/>
          </a:p>
          <a:p>
            <a:pPr marL="0" indent="0" algn="ctr">
              <a:buClr>
                <a:srgbClr val="C00000"/>
              </a:buClr>
              <a:buNone/>
            </a:pPr>
            <a:r>
              <a:rPr lang="ru-RU" sz="2800" b="1" dirty="0">
                <a:solidFill>
                  <a:srgbClr val="C00000"/>
                </a:solidFill>
              </a:rPr>
              <a:t>В</a:t>
            </a:r>
            <a:r>
              <a:rPr lang="ru-RU" sz="2800" b="1" dirty="0" smtClean="0">
                <a:solidFill>
                  <a:srgbClr val="C00000"/>
                </a:solidFill>
              </a:rPr>
              <a:t>АШИ ДЕЙСТВИЯ:</a:t>
            </a:r>
            <a:endParaRPr lang="ru-RU" sz="2800" b="1" dirty="0">
              <a:solidFill>
                <a:srgbClr val="C00000"/>
              </a:solidFill>
            </a:endParaRP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/>
              <a:t>Оставайтесь дома.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/>
              <a:t>Необходимо позвонить в единую службу </a:t>
            </a:r>
            <a:r>
              <a:rPr lang="ru-RU" sz="2000" b="1" dirty="0"/>
              <a:t>«122»</a:t>
            </a:r>
            <a:r>
              <a:rPr lang="ru-RU" sz="2000" dirty="0"/>
              <a:t> или в </a:t>
            </a:r>
            <a:r>
              <a:rPr lang="ru-RU" sz="2000" dirty="0" err="1"/>
              <a:t>call</a:t>
            </a:r>
            <a:r>
              <a:rPr lang="ru-RU" sz="2000" dirty="0"/>
              <a:t>-центр Вашей поликлиники для дистанционной консультации с медицинским работником. 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/>
              <a:t>В случае ухудшения состояния необходимо позвонить в службу скорой помощи по номеру </a:t>
            </a:r>
            <a:r>
              <a:rPr lang="ru-RU" sz="2000" b="1" dirty="0"/>
              <a:t>«103».</a:t>
            </a:r>
            <a:endParaRPr lang="ru-RU" sz="2000" dirty="0"/>
          </a:p>
          <a:p>
            <a:pPr marL="0" indent="0">
              <a:buClr>
                <a:srgbClr val="C00000"/>
              </a:buClr>
              <a:buNone/>
            </a:pPr>
            <a:r>
              <a:rPr lang="ru-RU" sz="2000" b="1" dirty="0"/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1864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3291830"/>
            <a:ext cx="8784976" cy="108012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800" b="1" dirty="0" smtClean="0">
                <a:solidFill>
                  <a:schemeClr val="bg1"/>
                </a:solidFill>
              </a:rPr>
              <a:t>ЧТО ДЕЛАТЬ, ЕСЛИ ЗАБОЛЕЛ РЕБЕНОК?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 fontScale="85000" lnSpcReduction="20000"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</a:rPr>
              <a:t>ВАШИ ДЕЙСТВИЯ: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/>
              <a:t>Оставить </a:t>
            </a:r>
            <a:r>
              <a:rPr lang="ru-RU" sz="2000" dirty="0"/>
              <a:t>ребенка дома, не отправлять в детский сад или школу.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/>
              <a:t>Строго выполнять рекомендации медицинских работников по диагностике и лечению заболевания. </a:t>
            </a:r>
            <a:r>
              <a:rPr lang="ru-RU" sz="2000" b="1" dirty="0"/>
              <a:t>Ни в коем случае не заниматься самолечением.</a:t>
            </a:r>
            <a:endParaRPr lang="ru-RU" sz="2000" dirty="0"/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/>
              <a:t>Необходимо позвонить в единую службу </a:t>
            </a:r>
            <a:r>
              <a:rPr lang="ru-RU" sz="2000" b="1" dirty="0"/>
              <a:t>«122»</a:t>
            </a:r>
            <a:r>
              <a:rPr lang="ru-RU" sz="2000" dirty="0"/>
              <a:t> или в </a:t>
            </a:r>
            <a:r>
              <a:rPr lang="ru-RU" sz="2000" dirty="0" err="1"/>
              <a:t>call</a:t>
            </a:r>
            <a:r>
              <a:rPr lang="ru-RU" sz="2000" dirty="0"/>
              <a:t>-центр Вашей поликлиники для дистанционной консультации с медицинским работником. 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/>
              <a:t>В случае ухудшения состояния необходимо позвонить в службу скорой помощи по номеру </a:t>
            </a:r>
            <a:r>
              <a:rPr lang="ru-RU" sz="2000" b="1" dirty="0"/>
              <a:t>«103».</a:t>
            </a:r>
            <a:endParaRPr lang="ru-RU" sz="2000" dirty="0"/>
          </a:p>
          <a:p>
            <a:pPr marL="0" indent="0">
              <a:buClr>
                <a:srgbClr val="C00000"/>
              </a:buClr>
              <a:buNone/>
            </a:pPr>
            <a:endParaRPr lang="ru-RU" sz="1000" dirty="0" smtClean="0"/>
          </a:p>
          <a:p>
            <a:pPr marL="0" indent="0" algn="ctr">
              <a:buClr>
                <a:srgbClr val="C00000"/>
              </a:buClr>
              <a:buNone/>
            </a:pPr>
            <a:r>
              <a:rPr lang="ru-RU" sz="2000" dirty="0"/>
              <a:t> </a:t>
            </a:r>
            <a:r>
              <a:rPr lang="ru-RU" sz="2600" b="1" dirty="0" smtClean="0"/>
              <a:t>ВАЖНО</a:t>
            </a:r>
            <a:r>
              <a:rPr lang="ru-RU" sz="2600" b="1" dirty="0"/>
              <a:t>: </a:t>
            </a:r>
            <a:endParaRPr lang="ru-RU" sz="2600" b="1" dirty="0" smtClean="0"/>
          </a:p>
          <a:p>
            <a:pPr marL="0" indent="0">
              <a:buClr>
                <a:srgbClr val="C00000"/>
              </a:buClr>
              <a:buNone/>
            </a:pPr>
            <a:r>
              <a:rPr lang="ru-RU" sz="2000" b="1" dirty="0" smtClean="0"/>
              <a:t>!  Не </a:t>
            </a:r>
            <a:r>
              <a:rPr lang="ru-RU" sz="2000" b="1" dirty="0"/>
              <a:t>стоит самостоятельно лечить ребенка антибиотиками. Антибиотики могут быть назначены </a:t>
            </a:r>
            <a:r>
              <a:rPr lang="ru-RU" sz="2000" b="1" u="sng" dirty="0"/>
              <a:t>только врачом-педиатром</a:t>
            </a:r>
            <a:r>
              <a:rPr lang="ru-RU" sz="2000" b="1" dirty="0"/>
              <a:t> и только в случае наличия показаний</a:t>
            </a:r>
            <a:r>
              <a:rPr lang="ru-RU" sz="2000" b="1" dirty="0" smtClean="0"/>
              <a:t>.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ru-RU" sz="2000" b="1" dirty="0" smtClean="0"/>
              <a:t> </a:t>
            </a:r>
            <a:endParaRPr lang="ru-RU" sz="2000" dirty="0" smtClean="0"/>
          </a:p>
          <a:p>
            <a:pPr marL="0" indent="0">
              <a:buClr>
                <a:srgbClr val="C00000"/>
              </a:buClr>
              <a:buNone/>
            </a:pPr>
            <a:r>
              <a:rPr lang="ru-RU" sz="2000" i="1" dirty="0" smtClean="0"/>
              <a:t>* </a:t>
            </a:r>
            <a:r>
              <a:rPr lang="ru-RU" sz="1500" i="1" dirty="0" smtClean="0"/>
              <a:t>По мере развития заболевания и наблюдения за течением болезни рекомендации могут быть скорректированы.</a:t>
            </a:r>
            <a:endParaRPr lang="ru-RU" sz="1500" dirty="0" smtClean="0"/>
          </a:p>
          <a:p>
            <a:pPr marL="0" indent="0">
              <a:buClr>
                <a:srgbClr val="C00000"/>
              </a:buClr>
              <a:buNone/>
            </a:pPr>
            <a:r>
              <a:rPr lang="ru-RU" sz="2000" b="1" dirty="0"/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3806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3600" b="1" dirty="0">
                <a:solidFill>
                  <a:schemeClr val="bg1"/>
                </a:solidFill>
              </a:rPr>
              <a:t>М</a:t>
            </a:r>
            <a:r>
              <a:rPr lang="ru-RU" sz="3600" b="1" dirty="0" smtClean="0">
                <a:solidFill>
                  <a:schemeClr val="bg1"/>
                </a:solidFill>
              </a:rPr>
              <a:t>ИНЗДРАВ РОССИИ ПРИЗЫВАЕТ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ВСЕХ ГРАЖДАН: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fontAlgn="base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endParaRPr lang="ru-RU" sz="2000" b="1" dirty="0" smtClean="0"/>
          </a:p>
          <a:p>
            <a:pPr>
              <a:buClr>
                <a:srgbClr val="C00000"/>
              </a:buClr>
              <a:buFont typeface="Calibri" pitchFamily="34" charset="0"/>
              <a:buChar char="‼"/>
            </a:pPr>
            <a:r>
              <a:rPr lang="ru-RU" sz="2000" dirty="0" smtClean="0"/>
              <a:t>- </a:t>
            </a:r>
            <a:r>
              <a:rPr lang="ru-RU" sz="2000" b="1" dirty="0"/>
              <a:t>используйте защитные маски или респираторы при нахождении в закрытых помещениях и контактах с другими людьми.</a:t>
            </a:r>
          </a:p>
          <a:p>
            <a:pPr>
              <a:buClr>
                <a:srgbClr val="C00000"/>
              </a:buClr>
              <a:buFont typeface="Calibri" pitchFamily="34" charset="0"/>
              <a:buChar char="‼"/>
            </a:pPr>
            <a:r>
              <a:rPr lang="ru-RU" sz="2000" b="1" dirty="0"/>
              <a:t>- тщательно и часто мойте руки и обрабатывайте их антисептиком.</a:t>
            </a:r>
          </a:p>
          <a:p>
            <a:pPr>
              <a:buClr>
                <a:srgbClr val="C00000"/>
              </a:buClr>
              <a:buFont typeface="Calibri" pitchFamily="34" charset="0"/>
              <a:buChar char="‼"/>
            </a:pPr>
            <a:r>
              <a:rPr lang="ru-RU" sz="2000" b="1" dirty="0"/>
              <a:t>- по возможности минимизируйте посещения мест с большим скоплением людей, а в случае, если избежать этого невозможно, соблюдайте дистанцию 1,5-2 метра.</a:t>
            </a:r>
          </a:p>
          <a:p>
            <a:pPr>
              <a:buClr>
                <a:srgbClr val="C00000"/>
              </a:buClr>
              <a:buFont typeface="Calibri" pitchFamily="34" charset="0"/>
              <a:buChar char="‼"/>
            </a:pPr>
            <a:r>
              <a:rPr lang="ru-RU" sz="2000" b="1" dirty="0"/>
              <a:t>Эти простые профилактические меры снизят риск заражения. </a:t>
            </a:r>
          </a:p>
          <a:p>
            <a:pPr>
              <a:buClr>
                <a:srgbClr val="C00000"/>
              </a:buClr>
              <a:buFont typeface="Calibri" pitchFamily="34" charset="0"/>
              <a:buChar char="‼"/>
            </a:pPr>
            <a:r>
              <a:rPr lang="ru-RU" sz="2000" b="1" dirty="0"/>
              <a:t>Также напоминаем о необходимости пройти вакцинацию и своевременную ревакцинацию от </a:t>
            </a:r>
            <a:r>
              <a:rPr lang="ru-RU" sz="2000" b="1" dirty="0" err="1"/>
              <a:t>коронавируса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010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III. Если Вы не вакцинированы и не переболели новой коронавирусной инфекцией COVID-19, 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 fontScale="40000" lnSpcReduction="20000"/>
          </a:bodyPr>
          <a:lstStyle/>
          <a:p>
            <a:pPr lvl="0" fontAlgn="base"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endParaRPr lang="ru-RU" sz="2000" b="1" dirty="0" smtClean="0"/>
          </a:p>
          <a:p>
            <a:r>
              <a:rPr lang="ru-RU" sz="2000" b="1" dirty="0"/>
              <a:t>Ваши действия:</a:t>
            </a:r>
            <a:endParaRPr lang="ru-RU" sz="2000" dirty="0"/>
          </a:p>
          <a:p>
            <a:pPr lvl="0" fontAlgn="base"/>
            <a:r>
              <a:rPr lang="ru-RU" sz="2000" dirty="0"/>
              <a:t>Оставайтесь дома.</a:t>
            </a:r>
          </a:p>
          <a:p>
            <a:pPr lvl="0" fontAlgn="base"/>
            <a:r>
              <a:rPr lang="ru-RU" sz="2000" dirty="0"/>
              <a:t>Необходимо позвонить в единую службу </a:t>
            </a:r>
            <a:r>
              <a:rPr lang="ru-RU" sz="2000" b="1" dirty="0"/>
              <a:t>«122»</a:t>
            </a:r>
            <a:r>
              <a:rPr lang="ru-RU" sz="2000" dirty="0"/>
              <a:t> или в </a:t>
            </a:r>
            <a:r>
              <a:rPr lang="ru-RU" sz="2000" dirty="0" err="1"/>
              <a:t>call</a:t>
            </a:r>
            <a:r>
              <a:rPr lang="ru-RU" sz="2000" dirty="0"/>
              <a:t>-центр Вашей поликлиники для дистанционной консультации с медицинским работником. </a:t>
            </a:r>
          </a:p>
          <a:p>
            <a:pPr lvl="0" fontAlgn="base"/>
            <a:r>
              <a:rPr lang="ru-RU" sz="2000" dirty="0"/>
              <a:t>В случае ухудшения состояния необходимо позвонить в службу скорой помощи по номеру </a:t>
            </a:r>
            <a:r>
              <a:rPr lang="ru-RU" sz="2000" b="1" dirty="0"/>
              <a:t>«103».</a:t>
            </a:r>
            <a:endParaRPr lang="ru-RU" sz="2000" dirty="0"/>
          </a:p>
          <a:p>
            <a:r>
              <a:rPr lang="ru-RU" sz="2000" b="1" dirty="0"/>
              <a:t> </a:t>
            </a:r>
            <a:endParaRPr lang="ru-RU" sz="2000" dirty="0"/>
          </a:p>
          <a:p>
            <a:r>
              <a:rPr lang="ru-RU" sz="2000" b="1" dirty="0"/>
              <a:t>Что делать, если заболел ребенок?</a:t>
            </a:r>
            <a:endParaRPr lang="ru-RU" sz="2000" dirty="0"/>
          </a:p>
          <a:p>
            <a:r>
              <a:rPr lang="ru-RU" sz="2000" b="1" dirty="0"/>
              <a:t>Ваши действия:</a:t>
            </a:r>
            <a:endParaRPr lang="ru-RU" sz="2000" dirty="0"/>
          </a:p>
          <a:p>
            <a:pPr lvl="0" fontAlgn="base"/>
            <a:r>
              <a:rPr lang="ru-RU" sz="2000" dirty="0"/>
              <a:t>Оставить ребенка дома, не отправлять в детский сад или школу.</a:t>
            </a:r>
          </a:p>
          <a:p>
            <a:pPr lvl="0" fontAlgn="base"/>
            <a:r>
              <a:rPr lang="ru-RU" sz="2000" dirty="0"/>
              <a:t>Строго выполнять рекомендации медицинских работников по диагностике и лечению заболевания. </a:t>
            </a:r>
            <a:r>
              <a:rPr lang="ru-RU" sz="2000" b="1" dirty="0"/>
              <a:t>Ни в коем случае не заниматься самолечением.</a:t>
            </a:r>
            <a:endParaRPr lang="ru-RU" sz="2000" dirty="0"/>
          </a:p>
          <a:p>
            <a:pPr lvl="0" fontAlgn="base"/>
            <a:r>
              <a:rPr lang="ru-RU" sz="2000" dirty="0"/>
              <a:t>Необходимо позвонить в единую службу </a:t>
            </a:r>
            <a:r>
              <a:rPr lang="ru-RU" sz="2000" b="1" dirty="0"/>
              <a:t>«122»</a:t>
            </a:r>
            <a:r>
              <a:rPr lang="ru-RU" sz="2000" dirty="0"/>
              <a:t> или в </a:t>
            </a:r>
            <a:r>
              <a:rPr lang="ru-RU" sz="2000" dirty="0" err="1"/>
              <a:t>call</a:t>
            </a:r>
            <a:r>
              <a:rPr lang="ru-RU" sz="2000" dirty="0"/>
              <a:t>-центр Вашей поликлиники для дистанционной консультации с медицинским работником. </a:t>
            </a:r>
          </a:p>
          <a:p>
            <a:pPr lvl="0" fontAlgn="base"/>
            <a:r>
              <a:rPr lang="ru-RU" sz="2000" dirty="0"/>
              <a:t>В случае ухудшения состояния необходимо позвонить в службу скорой помощи по номеру </a:t>
            </a:r>
            <a:r>
              <a:rPr lang="ru-RU" sz="2000" b="1" dirty="0"/>
              <a:t>«103».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>ВАЖНО: Не стоит самостоятельно лечить ребенка антибиотиками. Антибиотики могут быть назначены </a:t>
            </a:r>
            <a:r>
              <a:rPr lang="ru-RU" sz="2000" b="1" u="sng" dirty="0"/>
              <a:t>только врачом-педиатром</a:t>
            </a:r>
            <a:r>
              <a:rPr lang="ru-RU" sz="2000" b="1" dirty="0"/>
              <a:t> и только в случае наличия показаний.</a:t>
            </a:r>
            <a:endParaRPr lang="ru-RU" sz="2000" dirty="0"/>
          </a:p>
          <a:p>
            <a:r>
              <a:rPr lang="ru-RU" sz="2000" b="1" dirty="0"/>
              <a:t> </a:t>
            </a:r>
            <a:endParaRPr lang="ru-RU" sz="2000" dirty="0"/>
          </a:p>
          <a:p>
            <a:r>
              <a:rPr lang="ru-RU" sz="2000" i="1" dirty="0"/>
              <a:t>* По мере развития заболевания и наблюдения за течением болезни рекомендации могут быть скорректированы.</a:t>
            </a:r>
            <a:endParaRPr lang="ru-RU" sz="2000" dirty="0"/>
          </a:p>
          <a:p>
            <a:r>
              <a:rPr lang="ru-RU" sz="2000" b="1" dirty="0"/>
              <a:t> </a:t>
            </a:r>
            <a:endParaRPr lang="ru-RU" sz="2000" dirty="0"/>
          </a:p>
          <a:p>
            <a:r>
              <a:rPr lang="ru-RU" sz="2000" b="1" dirty="0"/>
              <a:t>Минздрав России призывает всех граждан:</a:t>
            </a:r>
            <a:endParaRPr lang="ru-RU" sz="2000" dirty="0"/>
          </a:p>
          <a:p>
            <a:r>
              <a:rPr lang="ru-RU" sz="2000" dirty="0"/>
              <a:t>- используйте защитные маски или респираторы при нахождении в закрытых помещениях и контактах с другими людьми.</a:t>
            </a:r>
          </a:p>
          <a:p>
            <a:r>
              <a:rPr lang="ru-RU" sz="2000" dirty="0"/>
              <a:t>- тщательно и часто мойте руки и обрабатывайте их антисептиком.</a:t>
            </a:r>
          </a:p>
          <a:p>
            <a:r>
              <a:rPr lang="ru-RU" sz="2000" dirty="0"/>
              <a:t>- по возможности минимизируйте посещения мест с большим скоплением людей, а в случае, если избежать этого невозможно, соблюдайте дистанцию 1,5-2 метра.</a:t>
            </a:r>
          </a:p>
          <a:p>
            <a:r>
              <a:rPr lang="ru-RU" sz="2000" dirty="0"/>
              <a:t>Эти простые профилактические меры снизят риск заражения. </a:t>
            </a:r>
          </a:p>
          <a:p>
            <a:r>
              <a:rPr lang="ru-RU" sz="2000" dirty="0"/>
              <a:t>Также напоминаем о необходимости пройти вакцинацию и своевременную ревакцинацию от </a:t>
            </a:r>
            <a:r>
              <a:rPr lang="ru-RU" sz="2000" dirty="0" err="1"/>
              <a:t>коронавируса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4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70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98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5978"/>
            <a:ext cx="8928992" cy="1285651"/>
          </a:xfr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en-US" sz="2200" b="1" dirty="0" smtClean="0">
                <a:solidFill>
                  <a:schemeClr val="bg1"/>
                </a:solidFill>
              </a:rPr>
              <a:t>I</a:t>
            </a:r>
            <a:r>
              <a:rPr lang="ru-RU" sz="2200" b="1" dirty="0" smtClean="0">
                <a:solidFill>
                  <a:schemeClr val="bg1"/>
                </a:solidFill>
              </a:rPr>
              <a:t>. 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 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35647"/>
            <a:ext cx="8928992" cy="2958976"/>
          </a:xfrm>
        </p:spPr>
        <p:txBody>
          <a:bodyPr>
            <a:normAutofit fontScale="55000" lnSpcReduction="20000"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500" b="1" dirty="0" smtClean="0"/>
              <a:t>у </a:t>
            </a:r>
            <a:r>
              <a:rPr lang="ru-RU" sz="2500" b="1" dirty="0"/>
              <a:t>Вас положительный мазок на SARS-CoV-2 (новая </a:t>
            </a:r>
            <a:r>
              <a:rPr lang="ru-RU" sz="2500" b="1" dirty="0" err="1"/>
              <a:t>коронавирусная</a:t>
            </a:r>
            <a:r>
              <a:rPr lang="ru-RU" sz="2500" b="1" dirty="0"/>
              <a:t> инфекция COVID-19) и при этом нет никаких симптомов заболевания.</a:t>
            </a:r>
            <a:endParaRPr lang="ru-RU" sz="2500" dirty="0"/>
          </a:p>
          <a:p>
            <a:pPr marL="457200" lvl="1" indent="0" algn="just" fontAlgn="base">
              <a:buNone/>
            </a:pPr>
            <a:r>
              <a:rPr lang="ru-RU" sz="2500" dirty="0"/>
              <a:t>В данной ситуации не требуется лечение и может быть получен листок нетрудоспособности и необходима самоизоляция. Рекомендуется контролировать температуру тела не реже 1 раза в сутки</a:t>
            </a:r>
            <a:r>
              <a:rPr lang="ru-RU" sz="2500" dirty="0" smtClean="0"/>
              <a:t>.</a:t>
            </a:r>
          </a:p>
          <a:p>
            <a:pPr marL="457200" lvl="1" indent="0" algn="just" fontAlgn="base">
              <a:buNone/>
            </a:pPr>
            <a:endParaRPr lang="ru-RU" sz="2500" dirty="0" smtClean="0"/>
          </a:p>
          <a:p>
            <a:pPr lvl="0" algn="just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500" b="1" dirty="0" smtClean="0"/>
              <a:t>у Вас </a:t>
            </a:r>
            <a:r>
              <a:rPr lang="ru-RU" sz="2500" b="1" dirty="0"/>
              <a:t>есть симптомы ОРВИ (кашель, насморк, першение или боль в горле, однократное повышение температуры не выше 37,5</a:t>
            </a:r>
            <a:r>
              <a:rPr lang="ru-RU" sz="2500" b="1" baseline="30000" dirty="0"/>
              <a:t>0</a:t>
            </a:r>
            <a:r>
              <a:rPr lang="ru-RU" sz="2500" b="1" dirty="0"/>
              <a:t>С), но нет результата ПЦР-диагностики на SARS-CoV-2 (новая </a:t>
            </a:r>
            <a:r>
              <a:rPr lang="ru-RU" sz="2500" b="1" dirty="0" err="1"/>
              <a:t>коронавирусная</a:t>
            </a:r>
            <a:r>
              <a:rPr lang="ru-RU" sz="2500" b="1" dirty="0"/>
              <a:t> инфекция COVID-19); </a:t>
            </a:r>
            <a:endParaRPr lang="ru-RU" sz="2500" b="1" dirty="0" smtClean="0"/>
          </a:p>
          <a:p>
            <a:pPr lvl="0" algn="just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500" b="1" dirty="0"/>
              <a:t> </a:t>
            </a:r>
            <a:r>
              <a:rPr lang="ru-RU" sz="2500" b="1" dirty="0" smtClean="0"/>
              <a:t>Вы </a:t>
            </a:r>
            <a:r>
              <a:rPr lang="ru-RU" sz="2500" b="1" dirty="0"/>
              <a:t>НЕ относитесь к группе риска: </a:t>
            </a:r>
            <a:endParaRPr lang="ru-RU" sz="2500" dirty="0"/>
          </a:p>
          <a:p>
            <a:pPr lvl="1" algn="just" fontAlgn="base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ru-RU" sz="2500" b="1" dirty="0" smtClean="0"/>
              <a:t>     Вам </a:t>
            </a:r>
            <a:r>
              <a:rPr lang="ru-RU" sz="2500" b="1" dirty="0"/>
              <a:t>меньше 60 лет</a:t>
            </a:r>
            <a:r>
              <a:rPr lang="ru-RU" sz="2500" b="1" dirty="0" smtClean="0"/>
              <a:t>;</a:t>
            </a:r>
          </a:p>
          <a:p>
            <a:pPr lvl="1" algn="just" fontAlgn="base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ru-RU" sz="2500" b="1" dirty="0" smtClean="0"/>
              <a:t>     у </a:t>
            </a:r>
            <a:r>
              <a:rPr lang="ru-RU" sz="2500" b="1" dirty="0"/>
              <a:t>Вас отсутствуют сопутствующие хронические заболевания (сахарный диабет, сердечно-сосудистые заболевания, онкологические заболевания, хронические заболевания почек и печени, </a:t>
            </a:r>
            <a:r>
              <a:rPr lang="ru-RU" sz="2500" b="1" dirty="0" err="1"/>
              <a:t>иммунодефицитные</a:t>
            </a:r>
            <a:r>
              <a:rPr lang="ru-RU" sz="2500" b="1" dirty="0"/>
              <a:t> состояния</a:t>
            </a:r>
            <a:r>
              <a:rPr lang="ru-RU" sz="2500" b="1" dirty="0" smtClean="0"/>
              <a:t>);</a:t>
            </a:r>
          </a:p>
          <a:p>
            <a:pPr lvl="1" algn="just" fontAlgn="base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ru-RU" sz="2500" b="1" dirty="0" smtClean="0"/>
              <a:t>у </a:t>
            </a:r>
            <a:r>
              <a:rPr lang="ru-RU" sz="2500" b="1" dirty="0"/>
              <a:t>Вас нет избыточного веса.</a:t>
            </a:r>
            <a:endParaRPr lang="ru-RU" sz="2500" dirty="0"/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0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1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266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84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37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3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350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48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en-US" sz="2700" b="1" dirty="0" smtClean="0">
                <a:solidFill>
                  <a:schemeClr val="bg1"/>
                </a:solidFill>
              </a:rPr>
              <a:t>I</a:t>
            </a:r>
            <a:r>
              <a:rPr lang="ru-RU" sz="2700" b="1" dirty="0" smtClean="0">
                <a:solidFill>
                  <a:schemeClr val="bg1"/>
                </a:solidFill>
              </a:rPr>
              <a:t>. </a:t>
            </a:r>
            <a:r>
              <a:rPr lang="ru-RU" sz="2200" b="1" dirty="0" smtClean="0">
                <a:solidFill>
                  <a:schemeClr val="bg1"/>
                </a:solidFill>
              </a:rPr>
              <a:t>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назад…</a:t>
            </a:r>
            <a:r>
              <a:rPr lang="ru-RU" sz="2200" b="1" dirty="0" smtClean="0">
                <a:solidFill>
                  <a:srgbClr val="C00000"/>
                </a:solidFill>
              </a:rPr>
              <a:t> 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35646"/>
            <a:ext cx="8928992" cy="34563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ru-RU" sz="2900" b="1" u="sng" dirty="0">
                <a:solidFill>
                  <a:srgbClr val="C00000"/>
                </a:solidFill>
              </a:rPr>
              <a:t>В</a:t>
            </a:r>
            <a:r>
              <a:rPr lang="ru-RU" sz="2900" b="1" u="sng" dirty="0" smtClean="0">
                <a:solidFill>
                  <a:srgbClr val="C00000"/>
                </a:solidFill>
              </a:rPr>
              <a:t>АШИ ДЕЙСТВИЯ:</a:t>
            </a:r>
            <a:endParaRPr lang="ru-RU" sz="2900" u="sng" dirty="0" smtClean="0">
              <a:solidFill>
                <a:srgbClr val="C00000"/>
              </a:solidFill>
            </a:endParaRP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 smtClean="0"/>
              <a:t>Оставайтесь </a:t>
            </a:r>
            <a:r>
              <a:rPr lang="ru-RU" sz="1600" b="1" dirty="0"/>
              <a:t>дома;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При необходимости открытия листка нетрудоспособности или справки учащегося позвоните в единую службу «122» или в </a:t>
            </a:r>
            <a:r>
              <a:rPr lang="ru-RU" sz="1600" b="1" dirty="0" err="1"/>
              <a:t>call</a:t>
            </a:r>
            <a:r>
              <a:rPr lang="ru-RU" sz="1600" b="1" dirty="0"/>
              <a:t>-центр Вашей поликлиники. Листок нетрудоспособности и справка будут оформлены.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Если Вы проживаете не один в квартире/доме, по возможности изолируйтесь в отдельной комнате, избегайте тесных контактов с домочадцами, носите маску при выходе из комнаты. Маски или респираторы должны носить все домочадцы.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Проветривайте помещения (регулярно, 1 раз в 3 часа).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Соблюдайте питьевой режим (не менее 2 литров в сутки при повышенной температуре тела).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Измеряйте температуру тела не реже 3 раз в сутки.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При возможности измеряйте уровень сатурации </a:t>
            </a:r>
            <a:r>
              <a:rPr lang="ru-RU" sz="1600" b="1" dirty="0" err="1"/>
              <a:t>пульсоксиметром</a:t>
            </a:r>
            <a:r>
              <a:rPr lang="ru-RU" sz="1600" b="1" dirty="0"/>
              <a:t> (насыщение крови кислородом) 2 раза в день (нормальные значения – не ниже 95-96%).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Возможно использование противовирусных препаратов, капли или спрей в нос (</a:t>
            </a:r>
            <a:r>
              <a:rPr lang="ru-RU" sz="1600" b="1" i="1" dirty="0"/>
              <a:t>например, содержащие интерферон-альфа</a:t>
            </a:r>
            <a:r>
              <a:rPr lang="ru-RU" sz="1600" b="1" dirty="0"/>
              <a:t>), беременным только по назначению врача.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 При насморке и заложенности носа можно использовать солевые растворы, в том числе на основе морской воды.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При боли в горле можно применять местные средства в виде растворов для полоскания горла, таблеток для рассасывания, спреев. Данные препараты отпускаются без рецептов врача.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При повышении температуры до 38,0</a:t>
            </a:r>
            <a:r>
              <a:rPr lang="ru-RU" sz="1600" b="1" baseline="30000" dirty="0"/>
              <a:t>0</a:t>
            </a:r>
            <a:r>
              <a:rPr lang="ru-RU" sz="1600" b="1" dirty="0"/>
              <a:t>С и выше Вы можете принять жаропонижающие препараты.</a:t>
            </a:r>
          </a:p>
          <a:p>
            <a:pPr lvl="0" fontAlgn="base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b="1" dirty="0"/>
              <a:t>Вы можете также принимать препараты витамина С и витамина </a:t>
            </a:r>
            <a:r>
              <a:rPr lang="en-US" sz="1600" b="1" dirty="0"/>
              <a:t>D</a:t>
            </a:r>
            <a:r>
              <a:rPr lang="ru-RU" sz="1600" b="1" dirty="0"/>
              <a:t> в соответствии с инструкциями по применению.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dirty="0"/>
              <a:t>	</a:t>
            </a:r>
            <a:r>
              <a:rPr lang="ru-RU" sz="1600" i="1" dirty="0"/>
              <a:t>*Лекарственные препараты применяются в соответствии с инструкцией, при отсутствии противопоказаний к их применению.</a:t>
            </a:r>
            <a:endParaRPr lang="ru-RU" sz="1600" dirty="0"/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8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en-US" sz="2700" b="1" dirty="0" smtClean="0">
                <a:solidFill>
                  <a:schemeClr val="bg1"/>
                </a:solidFill>
              </a:rPr>
              <a:t>I</a:t>
            </a:r>
            <a:r>
              <a:rPr lang="ru-RU" sz="2700" b="1" dirty="0" smtClean="0">
                <a:solidFill>
                  <a:schemeClr val="bg1"/>
                </a:solidFill>
              </a:rPr>
              <a:t>. </a:t>
            </a:r>
            <a:r>
              <a:rPr lang="ru-RU" sz="2200" b="1" dirty="0" smtClean="0">
                <a:solidFill>
                  <a:schemeClr val="bg1"/>
                </a:solidFill>
              </a:rPr>
              <a:t>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назад…</a:t>
            </a:r>
            <a:r>
              <a:rPr lang="ru-RU" sz="2200" b="1" dirty="0" smtClean="0">
                <a:solidFill>
                  <a:srgbClr val="C00000"/>
                </a:solidFill>
              </a:rPr>
              <a:t> 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35646"/>
            <a:ext cx="8928992" cy="345638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None/>
            </a:pPr>
            <a:r>
              <a:rPr lang="ru-RU" sz="2900" b="1" u="sng" dirty="0">
                <a:solidFill>
                  <a:srgbClr val="C00000"/>
                </a:solidFill>
              </a:rPr>
              <a:t>В</a:t>
            </a:r>
            <a:r>
              <a:rPr lang="ru-RU" sz="2900" b="1" u="sng" dirty="0" smtClean="0">
                <a:solidFill>
                  <a:srgbClr val="C00000"/>
                </a:solidFill>
              </a:rPr>
              <a:t>АШИ ДЕЙСТВИЯ </a:t>
            </a:r>
            <a:r>
              <a:rPr lang="ru-RU" sz="2800" b="1" i="1" u="sng" dirty="0" smtClean="0">
                <a:solidFill>
                  <a:srgbClr val="C00000"/>
                </a:solidFill>
              </a:rPr>
              <a:t>ПРИ УХУДШЕНИИ СОСТОЯНИЯ:</a:t>
            </a:r>
            <a:endParaRPr lang="ru-RU" sz="2800" u="sng" dirty="0" smtClean="0">
              <a:solidFill>
                <a:srgbClr val="C00000"/>
              </a:solidFill>
            </a:endParaRPr>
          </a:p>
          <a:p>
            <a:pPr lvl="0" fontAlgn="base">
              <a:buClr>
                <a:srgbClr val="C00000"/>
              </a:buClr>
              <a:buSzPct val="150000"/>
            </a:pPr>
            <a:endParaRPr lang="ru-RU" sz="1800" dirty="0" smtClean="0"/>
          </a:p>
          <a:p>
            <a:pPr lvl="0" fontAlgn="base">
              <a:buClr>
                <a:srgbClr val="C00000"/>
              </a:buClr>
              <a:buSzPct val="150000"/>
            </a:pPr>
            <a:r>
              <a:rPr lang="ru-RU" sz="1800" dirty="0" smtClean="0"/>
              <a:t>Если </a:t>
            </a:r>
            <a:r>
              <a:rPr lang="ru-RU" sz="1800" dirty="0"/>
              <a:t>у Вас </a:t>
            </a:r>
            <a:r>
              <a:rPr lang="ru-RU" sz="1800" b="1" dirty="0"/>
              <a:t>повысилась температура выше 38,0</a:t>
            </a:r>
            <a:r>
              <a:rPr lang="ru-RU" sz="1800" b="1" baseline="30000" dirty="0"/>
              <a:t>0</a:t>
            </a:r>
            <a:r>
              <a:rPr lang="ru-RU" sz="1800" b="1" dirty="0"/>
              <a:t>С и сохраняется более 2-х суток</a:t>
            </a:r>
            <a:r>
              <a:rPr lang="ru-RU" sz="1800" dirty="0"/>
              <a:t>, несмотря на прием жаропонижающих средств, Вам необходимо позвонить в </a:t>
            </a:r>
            <a:r>
              <a:rPr lang="en-US" sz="1800" dirty="0"/>
              <a:t>call</a:t>
            </a:r>
            <a:r>
              <a:rPr lang="ru-RU" sz="1800" dirty="0"/>
              <a:t>-центр Вашей поликлиники, или в единую службу </a:t>
            </a:r>
            <a:r>
              <a:rPr lang="ru-RU" sz="1800" b="1" dirty="0"/>
              <a:t>«122»</a:t>
            </a:r>
            <a:r>
              <a:rPr lang="ru-RU" sz="1800" dirty="0"/>
              <a:t> </a:t>
            </a:r>
            <a:br>
              <a:rPr lang="ru-RU" sz="1800" dirty="0"/>
            </a:br>
            <a:r>
              <a:rPr lang="ru-RU" sz="1800" dirty="0"/>
              <a:t>для дистанционной консультации с медицинским работником;</a:t>
            </a:r>
          </a:p>
          <a:p>
            <a:pPr lvl="0" fontAlgn="base">
              <a:buClr>
                <a:srgbClr val="C00000"/>
              </a:buClr>
              <a:buSzPct val="150000"/>
            </a:pPr>
            <a:r>
              <a:rPr lang="ru-RU" sz="1800" dirty="0"/>
              <a:t>Если появилась </a:t>
            </a:r>
            <a:r>
              <a:rPr lang="ru-RU" sz="1800" b="1" dirty="0"/>
              <a:t>одышка, чувство нехватки воздуха, боли за грудиной Вам трудно дышать и/или уровень сатурации менее 94-95%, и/или учащение дыхания, то необходимо позвонить в единую службу «103» для вызова скорой помощи</a:t>
            </a:r>
            <a:r>
              <a:rPr lang="ru-RU" sz="1800" dirty="0"/>
              <a:t>.</a:t>
            </a:r>
          </a:p>
          <a:p>
            <a:pPr marL="0" indent="0" algn="just">
              <a:buClr>
                <a:srgbClr val="C00000"/>
              </a:buClr>
              <a:buSzPct val="150000"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8785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en-US" sz="2700" b="1" dirty="0" smtClean="0">
                <a:solidFill>
                  <a:schemeClr val="bg1"/>
                </a:solidFill>
              </a:rPr>
              <a:t>I</a:t>
            </a:r>
            <a:r>
              <a:rPr lang="ru-RU" sz="2700" b="1" dirty="0" smtClean="0">
                <a:solidFill>
                  <a:schemeClr val="bg1"/>
                </a:solidFill>
              </a:rPr>
              <a:t>. </a:t>
            </a:r>
            <a:r>
              <a:rPr lang="ru-RU" sz="2200" b="1" dirty="0" smtClean="0">
                <a:solidFill>
                  <a:schemeClr val="bg1"/>
                </a:solidFill>
              </a:rPr>
              <a:t>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назад…</a:t>
            </a:r>
            <a:r>
              <a:rPr lang="ru-RU" sz="2200" b="1" dirty="0" smtClean="0">
                <a:solidFill>
                  <a:srgbClr val="C00000"/>
                </a:solidFill>
              </a:rPr>
              <a:t> 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35646"/>
            <a:ext cx="8928992" cy="3456383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ВАЖНО: </a:t>
            </a: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 smtClean="0"/>
              <a:t>Не </a:t>
            </a:r>
            <a:r>
              <a:rPr lang="ru-RU" sz="2800" b="1" dirty="0"/>
              <a:t>стоит самостоятельно принимать антибиотики. Антибиотики </a:t>
            </a:r>
            <a:r>
              <a:rPr lang="ru-RU" sz="2800" b="1" dirty="0" smtClean="0"/>
              <a:t>назначаются</a:t>
            </a:r>
          </a:p>
          <a:p>
            <a:pPr marL="0" indent="0" algn="ctr">
              <a:buNone/>
            </a:pPr>
            <a:r>
              <a:rPr lang="ru-RU" sz="2800" b="1" dirty="0" smtClean="0"/>
              <a:t> </a:t>
            </a:r>
            <a:r>
              <a:rPr lang="ru-RU" sz="2800" b="1" u="sng" dirty="0"/>
              <a:t>только медицинскими работниками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 smtClean="0"/>
              <a:t>и </a:t>
            </a:r>
            <a:r>
              <a:rPr lang="ru-RU" sz="2800" b="1" dirty="0"/>
              <a:t>только в случае наличия показаний.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9563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35646"/>
            <a:ext cx="8928992" cy="3456383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800" b="1" dirty="0"/>
              <a:t>– у Вас положительный мазок на SARS-CoV-2 (новая </a:t>
            </a:r>
            <a:r>
              <a:rPr lang="ru-RU" sz="1800" b="1" dirty="0" err="1"/>
              <a:t>коронавирусная</a:t>
            </a:r>
            <a:r>
              <a:rPr lang="ru-RU" sz="1800" b="1" dirty="0"/>
              <a:t> инфекция COVID-19) и отсутствуют симптомы заболевания;</a:t>
            </a:r>
            <a:endParaRPr lang="ru-RU" sz="1800" dirty="0"/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endParaRPr lang="ru-RU" sz="1800" dirty="0"/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800" b="1" dirty="0"/>
              <a:t>– Вы относитесь к группе риска: </a:t>
            </a:r>
            <a:endParaRPr lang="ru-RU" sz="1800" dirty="0"/>
          </a:p>
          <a:p>
            <a:pPr marL="1080000" lvl="0" fontAlgn="base">
              <a:buClr>
                <a:srgbClr val="C00000"/>
              </a:buClr>
              <a:buSzPct val="150000"/>
            </a:pPr>
            <a:r>
              <a:rPr lang="ru-RU" sz="1800" b="1" dirty="0" smtClean="0"/>
              <a:t>возраст </a:t>
            </a:r>
            <a:r>
              <a:rPr lang="ru-RU" sz="1800" b="1" dirty="0"/>
              <a:t>60 лет и старше;</a:t>
            </a:r>
            <a:endParaRPr lang="ru-RU" sz="1800" dirty="0"/>
          </a:p>
          <a:p>
            <a:pPr marL="1080000" lvl="0" fontAlgn="base">
              <a:buClr>
                <a:srgbClr val="C00000"/>
              </a:buClr>
              <a:buSzPct val="150000"/>
            </a:pPr>
            <a:r>
              <a:rPr lang="ru-RU" sz="1800" b="1" dirty="0" smtClean="0"/>
              <a:t>у </a:t>
            </a:r>
            <a:r>
              <a:rPr lang="ru-RU" sz="1800" b="1" dirty="0"/>
              <a:t>Вас есть хронические заболевания (сахарный диабет, </a:t>
            </a:r>
            <a:r>
              <a:rPr lang="ru-RU" sz="1800" b="1" dirty="0" smtClean="0"/>
              <a:t>сердечно-сосудистые заболевания</a:t>
            </a:r>
            <a:r>
              <a:rPr lang="ru-RU" sz="1800" b="1" dirty="0"/>
              <a:t>, онкологические заболевания, хронические </a:t>
            </a:r>
            <a:r>
              <a:rPr lang="ru-RU" sz="1800" b="1" dirty="0" smtClean="0"/>
              <a:t>заболевания </a:t>
            </a:r>
            <a:r>
              <a:rPr lang="ru-RU" sz="1800" b="1" dirty="0"/>
              <a:t>почек и печени, </a:t>
            </a:r>
            <a:r>
              <a:rPr lang="ru-RU" sz="1800" b="1" dirty="0" err="1"/>
              <a:t>иммунодефицитные</a:t>
            </a:r>
            <a:r>
              <a:rPr lang="ru-RU" sz="1800" b="1" dirty="0"/>
              <a:t> состояния</a:t>
            </a:r>
            <a:r>
              <a:rPr lang="ru-RU" sz="1800" b="1" dirty="0" smtClean="0"/>
              <a:t>);</a:t>
            </a:r>
          </a:p>
          <a:p>
            <a:pPr marL="1080000" lvl="0" fontAlgn="base">
              <a:buClr>
                <a:srgbClr val="C00000"/>
              </a:buClr>
              <a:buSzPct val="150000"/>
            </a:pPr>
            <a:r>
              <a:rPr lang="ru-RU" sz="1800" b="1" dirty="0" smtClean="0"/>
              <a:t>у </a:t>
            </a:r>
            <a:r>
              <a:rPr lang="ru-RU" sz="1800" b="1" dirty="0"/>
              <a:t>Вас есть избыточный вес</a:t>
            </a:r>
            <a:r>
              <a:rPr lang="ru-RU" sz="1800" b="1" dirty="0" smtClean="0"/>
              <a:t>.</a:t>
            </a:r>
            <a:r>
              <a:rPr lang="ru-RU" sz="1800" b="1" dirty="0"/>
              <a:t> 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3601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4900" b="1" u="sng" dirty="0">
                <a:solidFill>
                  <a:srgbClr val="C00000"/>
                </a:solidFill>
              </a:rPr>
              <a:t>В</a:t>
            </a:r>
            <a:r>
              <a:rPr lang="ru-RU" sz="4900" b="1" u="sng" dirty="0" smtClean="0">
                <a:solidFill>
                  <a:srgbClr val="C00000"/>
                </a:solidFill>
              </a:rPr>
              <a:t>АШИ ДЕЙСТВИЯ:</a:t>
            </a:r>
            <a:endParaRPr lang="ru-RU" sz="4900" b="1" u="sng" dirty="0">
              <a:solidFill>
                <a:srgbClr val="C00000"/>
              </a:solidFill>
            </a:endParaRP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Оставайтесь дома.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Если Вы проживаете не один в квартире/доме, по возможности изолируйтесь в отдельной комнате, избегайте тесных контактов с домочадцами, носите маску при выходе из комнаты, маски или респираторы должны носить все домочадцы.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Проветривайте помещения (регулярно, 1 раз в 3 часа).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Соблюдайте питьевой режим (не менее 2 литров в сутки при повышенной температуре тела).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Измеряйте температуру тела не реже 3 раз в сутки.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При возможности измеряйте сатурацию </a:t>
            </a:r>
            <a:r>
              <a:rPr lang="ru-RU" sz="4300" b="1" dirty="0" err="1"/>
              <a:t>пульсоксиметром</a:t>
            </a:r>
            <a:r>
              <a:rPr lang="ru-RU" sz="4300" b="1" dirty="0"/>
              <a:t> 2 раза в день (нормальные показатели </a:t>
            </a:r>
            <a:r>
              <a:rPr lang="ru-RU" sz="4300" b="1" dirty="0" err="1"/>
              <a:t>пульсоксиметрии</a:t>
            </a:r>
            <a:r>
              <a:rPr lang="ru-RU" sz="4300" b="1" dirty="0"/>
              <a:t> – не ниже 95-96%).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Возможно использование противовирусных препаратов, капли или спрей в нос (</a:t>
            </a:r>
            <a:r>
              <a:rPr lang="ru-RU" sz="4300" b="1" i="1" dirty="0"/>
              <a:t>например, содержащие интерферон-альфа</a:t>
            </a:r>
            <a:r>
              <a:rPr lang="ru-RU" sz="4300" b="1" dirty="0"/>
              <a:t>), беременным только по назначению врача.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При насморке и заложенности носа можно использовать солевые растворы, в том числе на основе морской воды.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Препараты, которые Вам были назначены на регулярной основе необходимо продолжить принимать в той же дозировке.</a:t>
            </a:r>
          </a:p>
          <a:p>
            <a:pPr algn="just" fontAlgn="base">
              <a:buClr>
                <a:srgbClr val="C00000"/>
              </a:buClr>
              <a:buSzPct val="150000"/>
            </a:pPr>
            <a:r>
              <a:rPr lang="ru-RU" sz="4300" b="1" dirty="0"/>
              <a:t>Лечение Вам назначит медицинский работник.</a:t>
            </a:r>
          </a:p>
          <a:p>
            <a:pPr marL="0" indent="0" algn="just">
              <a:buNone/>
            </a:pPr>
            <a:r>
              <a:rPr lang="ru-RU" sz="3500" b="1" i="1" dirty="0"/>
              <a:t> </a:t>
            </a:r>
            <a:r>
              <a:rPr lang="ru-RU" sz="3100" i="1" dirty="0" smtClean="0"/>
              <a:t>*</a:t>
            </a:r>
            <a:r>
              <a:rPr lang="ru-RU" sz="3100" i="1" dirty="0"/>
              <a:t>Лекарственные препараты применяются в соответствии с инструкцией, при отсутствии противопоказаний к их применению.</a:t>
            </a:r>
            <a:endParaRPr lang="ru-RU" sz="3100" dirty="0"/>
          </a:p>
          <a:p>
            <a:pPr marL="0" indent="0" algn="just">
              <a:buClr>
                <a:srgbClr val="C00000"/>
              </a:buClr>
              <a:buSzPct val="150000"/>
              <a:buNone/>
            </a:pP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73291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4900" b="1" u="sng" dirty="0">
                <a:solidFill>
                  <a:srgbClr val="C00000"/>
                </a:solidFill>
              </a:rPr>
              <a:t>В</a:t>
            </a:r>
            <a:r>
              <a:rPr lang="ru-RU" sz="4900" b="1" u="sng" dirty="0" smtClean="0">
                <a:solidFill>
                  <a:srgbClr val="C00000"/>
                </a:solidFill>
              </a:rPr>
              <a:t>АШИ ДЕЙСТВИЯ:</a:t>
            </a:r>
            <a:endParaRPr lang="ru-RU" sz="4900" b="1" u="sng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600" b="1" i="1" dirty="0"/>
              <a:t>! При появлении</a:t>
            </a:r>
            <a:r>
              <a:rPr lang="ru-RU" sz="1600" i="1" dirty="0"/>
              <a:t> </a:t>
            </a:r>
            <a:r>
              <a:rPr lang="ru-RU" sz="1600" b="1" i="1" dirty="0"/>
              <a:t>симптомов ОРВИ:</a:t>
            </a:r>
            <a:endParaRPr lang="ru-RU" sz="1600" dirty="0"/>
          </a:p>
          <a:p>
            <a:pPr marL="1080000" lvl="0" indent="-457200" fontAlgn="base">
              <a:buClr>
                <a:srgbClr val="C00000"/>
              </a:buClr>
              <a:buSzPct val="150000"/>
            </a:pPr>
            <a:r>
              <a:rPr lang="ru-RU" sz="1600" dirty="0"/>
              <a:t>кашель;</a:t>
            </a:r>
          </a:p>
          <a:p>
            <a:pPr marL="1080000" lvl="0" indent="-457200" fontAlgn="base">
              <a:buClr>
                <a:srgbClr val="C00000"/>
              </a:buClr>
              <a:buSzPct val="150000"/>
            </a:pPr>
            <a:r>
              <a:rPr lang="ru-RU" sz="1600" dirty="0"/>
              <a:t>насморк;</a:t>
            </a:r>
          </a:p>
          <a:p>
            <a:pPr marL="1080000" lvl="0" indent="-457200" fontAlgn="base">
              <a:buClr>
                <a:srgbClr val="C00000"/>
              </a:buClr>
              <a:buSzPct val="150000"/>
            </a:pPr>
            <a:r>
              <a:rPr lang="ru-RU" sz="1600" dirty="0"/>
              <a:t>першение или боль в горле;</a:t>
            </a:r>
          </a:p>
          <a:p>
            <a:pPr marL="1080000" lvl="0" indent="-457200" fontAlgn="base">
              <a:buClr>
                <a:srgbClr val="C00000"/>
              </a:buClr>
              <a:buSzPct val="150000"/>
            </a:pPr>
            <a:r>
              <a:rPr lang="ru-RU" sz="1600" dirty="0"/>
              <a:t>повышение температуры выше 38,0</a:t>
            </a:r>
            <a:r>
              <a:rPr lang="ru-RU" sz="1600" baseline="30000" dirty="0"/>
              <a:t>0</a:t>
            </a:r>
            <a:r>
              <a:rPr lang="ru-RU" sz="1600" dirty="0"/>
              <a:t>С.</a:t>
            </a:r>
          </a:p>
          <a:p>
            <a:pPr marL="0" indent="0">
              <a:buClr>
                <a:srgbClr val="C00000"/>
              </a:buClr>
              <a:buSzPct val="150000"/>
              <a:buNone/>
            </a:pPr>
            <a:r>
              <a:rPr lang="ru-RU" sz="1600" dirty="0"/>
              <a:t> </a:t>
            </a: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600" dirty="0"/>
              <a:t>Вам </a:t>
            </a:r>
            <a:r>
              <a:rPr lang="ru-RU" sz="1600" b="1" u="sng" dirty="0"/>
              <a:t>необходимо</a:t>
            </a:r>
            <a:r>
              <a:rPr lang="ru-RU" sz="1600" dirty="0"/>
              <a:t> позвонить в </a:t>
            </a:r>
            <a:r>
              <a:rPr lang="ru-RU" sz="1600" dirty="0" err="1"/>
              <a:t>call</a:t>
            </a:r>
            <a:r>
              <a:rPr lang="ru-RU" sz="1600" dirty="0"/>
              <a:t>-центр Вашей поликлиники или в единую службу </a:t>
            </a:r>
            <a:r>
              <a:rPr lang="ru-RU" sz="1600" b="1" dirty="0"/>
              <a:t>«122»</a:t>
            </a:r>
            <a:r>
              <a:rPr lang="ru-RU" sz="1600" dirty="0"/>
              <a:t> для дистанционной консультации с медицинским работником</a:t>
            </a:r>
            <a:r>
              <a:rPr lang="ru-RU" sz="1600" dirty="0" smtClean="0"/>
              <a:t>.</a:t>
            </a:r>
            <a:r>
              <a:rPr lang="ru-RU" sz="1600" b="1" dirty="0"/>
              <a:t>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7074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1224135"/>
          </a:xfr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/>
            <a:r>
              <a:rPr lang="ru-RU" sz="2000" b="1" dirty="0" smtClean="0">
                <a:solidFill>
                  <a:schemeClr val="bg1"/>
                </a:solidFill>
              </a:rPr>
              <a:t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7614"/>
            <a:ext cx="8928992" cy="3744415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00000"/>
              </a:buClr>
              <a:buSzPct val="150000"/>
              <a:buNone/>
            </a:pPr>
            <a:r>
              <a:rPr lang="ru-RU" sz="4900" b="1" u="sng" dirty="0">
                <a:solidFill>
                  <a:srgbClr val="C00000"/>
                </a:solidFill>
              </a:rPr>
              <a:t>В</a:t>
            </a:r>
            <a:r>
              <a:rPr lang="ru-RU" sz="4900" b="1" u="sng" dirty="0" smtClean="0">
                <a:solidFill>
                  <a:srgbClr val="C00000"/>
                </a:solidFill>
              </a:rPr>
              <a:t>АШИ ДЕЙСТВИЯ:</a:t>
            </a:r>
            <a:endParaRPr lang="ru-RU" sz="4900" b="1" u="sng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800" b="1" i="1" dirty="0" smtClean="0"/>
              <a:t>! </a:t>
            </a:r>
            <a:r>
              <a:rPr lang="ru-RU" sz="1800" b="1" i="1" dirty="0"/>
              <a:t>При появлении:</a:t>
            </a:r>
            <a:endParaRPr lang="ru-RU" sz="1800" dirty="0"/>
          </a:p>
          <a:p>
            <a:pPr marL="1080000" indent="-457200" fontAlgn="base">
              <a:buClr>
                <a:srgbClr val="C00000"/>
              </a:buClr>
              <a:buSzPct val="150000"/>
            </a:pPr>
            <a:r>
              <a:rPr lang="ru-RU" sz="1800" b="1" dirty="0"/>
              <a:t>одышки </a:t>
            </a:r>
            <a:r>
              <a:rPr lang="ru-RU" sz="1800" dirty="0"/>
              <a:t>(чувство нехватки воздуха, учащенное дыхание, боль за грудиной) и/или снижения уровня сатурации менее 94-95%;</a:t>
            </a:r>
          </a:p>
          <a:p>
            <a:pPr marL="1080000" indent="-457200" fontAlgn="base">
              <a:buClr>
                <a:srgbClr val="C00000"/>
              </a:buClr>
              <a:buSzPct val="150000"/>
            </a:pPr>
            <a:r>
              <a:rPr lang="ru-RU" sz="1800" b="1" dirty="0"/>
              <a:t>повышения температуры выше 38,0</a:t>
            </a:r>
            <a:r>
              <a:rPr lang="ru-RU" sz="1800" b="1" baseline="30000" dirty="0"/>
              <a:t>0</a:t>
            </a:r>
            <a:r>
              <a:rPr lang="ru-RU" sz="1800" b="1" dirty="0"/>
              <a:t>С.</a:t>
            </a:r>
            <a:endParaRPr lang="ru-RU" sz="1800" dirty="0"/>
          </a:p>
          <a:p>
            <a:pPr marL="0" indent="0">
              <a:buClr>
                <a:srgbClr val="C00000"/>
              </a:buClr>
              <a:buSzPct val="150000"/>
              <a:buNone/>
            </a:pPr>
            <a:r>
              <a:rPr lang="ru-RU" sz="1800" dirty="0"/>
              <a:t> </a:t>
            </a: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Ø"/>
            </a:pPr>
            <a:r>
              <a:rPr lang="ru-RU" sz="1800" b="1" u="sng" dirty="0"/>
              <a:t>Необходимо </a:t>
            </a:r>
            <a:r>
              <a:rPr lang="ru-RU" sz="1800" b="1" dirty="0"/>
              <a:t>позвонить в единую службу «103» для вызова скорой помощи.</a:t>
            </a:r>
            <a:endParaRPr lang="ru-RU" sz="1800" dirty="0"/>
          </a:p>
          <a:p>
            <a:pPr marL="0" indent="0">
              <a:buClr>
                <a:srgbClr val="C00000"/>
              </a:buClr>
              <a:buSzPct val="150000"/>
              <a:buNone/>
            </a:pPr>
            <a:r>
              <a:rPr lang="ru-RU" sz="1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0948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1215</Words>
  <Application>Microsoft Office PowerPoint</Application>
  <PresentationFormat>Экран (16:9)</PresentationFormat>
  <Paragraphs>135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  </vt:lpstr>
      <vt:lpstr>I. 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 </vt:lpstr>
      <vt:lpstr>I. 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назад… </vt:lpstr>
      <vt:lpstr>I. 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назад… </vt:lpstr>
      <vt:lpstr>I. 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назад… </vt:lpstr>
      <vt:lpstr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vt:lpstr>
      <vt:lpstr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vt:lpstr>
      <vt:lpstr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vt:lpstr>
      <vt:lpstr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vt:lpstr>
      <vt:lpstr>II. Если Вы вакцинированы/ревакцинированы против новой коронавирусной инфекции COVID-19 менее 6 месяцев назад или переболели новой коронавирусной инфекцией COVID-19 менее 6 месяцев назад, при этом:</vt:lpstr>
      <vt:lpstr>III. Если Вы не вакцинированы и не переболели новой коронавирусной инфекцией COVID-19, то:</vt:lpstr>
      <vt:lpstr>III. Если Вы не вакцинированы и не переболели новой коронавирусной инфекцией COVID-19, то:</vt:lpstr>
      <vt:lpstr>ЧТО ДЕЛАТЬ, ЕСЛИ ЗАБОЛЕЛ РЕБЕНОК?</vt:lpstr>
      <vt:lpstr>МИНЗДРАВ РОССИИ ПРИЗЫВАЕТ  ВСЕХ ГРАЖДАН:</vt:lpstr>
      <vt:lpstr>III. Если Вы не вакцинированы и не переболели новой коронавирусной инфекцией COVID-19, то: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marketing</dc:creator>
  <cp:lastModifiedBy>zavoit</cp:lastModifiedBy>
  <cp:revision>6</cp:revision>
  <dcterms:created xsi:type="dcterms:W3CDTF">2022-01-27T05:04:58Z</dcterms:created>
  <dcterms:modified xsi:type="dcterms:W3CDTF">2022-01-27T06:33:44Z</dcterms:modified>
</cp:coreProperties>
</file>